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0" r:id="rId4"/>
    <p:sldId id="267" r:id="rId5"/>
    <p:sldId id="277" r:id="rId6"/>
    <p:sldId id="272" r:id="rId7"/>
    <p:sldId id="282" r:id="rId8"/>
    <p:sldId id="287" r:id="rId9"/>
    <p:sldId id="288" r:id="rId10"/>
    <p:sldId id="280" r:id="rId11"/>
    <p:sldId id="283" r:id="rId12"/>
    <p:sldId id="279" r:id="rId13"/>
    <p:sldId id="284" r:id="rId14"/>
    <p:sldId id="286" r:id="rId15"/>
    <p:sldId id="261" r:id="rId16"/>
    <p:sldId id="262" r:id="rId17"/>
    <p:sldId id="290" r:id="rId18"/>
    <p:sldId id="263" r:id="rId19"/>
    <p:sldId id="281" r:id="rId20"/>
    <p:sldId id="289"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905D"/>
    <a:srgbClr val="1B4AC3"/>
    <a:srgbClr val="EBF0F7"/>
    <a:srgbClr val="B9DDF2"/>
    <a:srgbClr val="6798C1"/>
    <a:srgbClr val="305C86"/>
    <a:srgbClr val="21918C"/>
    <a:srgbClr val="FDE824"/>
    <a:srgbClr val="3F014E"/>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55" autoAdjust="0"/>
    <p:restoredTop sz="94660"/>
  </p:normalViewPr>
  <p:slideViewPr>
    <p:cSldViewPr snapToGrid="0">
      <p:cViewPr varScale="1">
        <p:scale>
          <a:sx n="86" d="100"/>
          <a:sy n="86" d="100"/>
        </p:scale>
        <p:origin x="240"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056E07-81F7-46FE-93DE-2874D83C73F5}"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05035990-3CE2-4773-A4A9-BDDBCFBB0FC3}">
      <dgm:prSet/>
      <dgm:spPr/>
      <dgm:t>
        <a:bodyPr/>
        <a:lstStyle/>
        <a:p>
          <a:pPr>
            <a:lnSpc>
              <a:spcPct val="100000"/>
            </a:lnSpc>
          </a:pPr>
          <a:r>
            <a:rPr lang="en-US" dirty="0"/>
            <a:t>Our Objective &amp; Understanding of data</a:t>
          </a:r>
        </a:p>
      </dgm:t>
    </dgm:pt>
    <dgm:pt modelId="{CB264DEE-1A83-464B-9820-3717DA266D77}" type="parTrans" cxnId="{5CF2A26F-A67F-4ED6-979D-6D919DD282FB}">
      <dgm:prSet/>
      <dgm:spPr/>
      <dgm:t>
        <a:bodyPr/>
        <a:lstStyle/>
        <a:p>
          <a:endParaRPr lang="en-US"/>
        </a:p>
      </dgm:t>
    </dgm:pt>
    <dgm:pt modelId="{1E585D30-D7CD-4445-93B1-F6072D792041}" type="sibTrans" cxnId="{5CF2A26F-A67F-4ED6-979D-6D919DD282FB}">
      <dgm:prSet/>
      <dgm:spPr/>
      <dgm:t>
        <a:bodyPr/>
        <a:lstStyle/>
        <a:p>
          <a:endParaRPr lang="en-US"/>
        </a:p>
      </dgm:t>
    </dgm:pt>
    <dgm:pt modelId="{50E85CF0-177B-4AAC-8259-7D3634B7DBD8}">
      <dgm:prSet/>
      <dgm:spPr/>
      <dgm:t>
        <a:bodyPr/>
        <a:lstStyle/>
        <a:p>
          <a:pPr>
            <a:lnSpc>
              <a:spcPct val="100000"/>
            </a:lnSpc>
          </a:pPr>
          <a:r>
            <a:rPr lang="en-IN" dirty="0"/>
            <a:t>EDA</a:t>
          </a:r>
          <a:endParaRPr lang="en-US" dirty="0"/>
        </a:p>
      </dgm:t>
    </dgm:pt>
    <dgm:pt modelId="{ACADE663-7D20-489A-8138-E81D51EF730A}" type="parTrans" cxnId="{BF641261-E41C-4552-84B3-E0006B401785}">
      <dgm:prSet/>
      <dgm:spPr/>
      <dgm:t>
        <a:bodyPr/>
        <a:lstStyle/>
        <a:p>
          <a:endParaRPr lang="en-US"/>
        </a:p>
      </dgm:t>
    </dgm:pt>
    <dgm:pt modelId="{485A68D9-BD1E-4625-870B-6C425B0D175E}" type="sibTrans" cxnId="{BF641261-E41C-4552-84B3-E0006B401785}">
      <dgm:prSet/>
      <dgm:spPr/>
      <dgm:t>
        <a:bodyPr/>
        <a:lstStyle/>
        <a:p>
          <a:endParaRPr lang="en-US"/>
        </a:p>
      </dgm:t>
    </dgm:pt>
    <dgm:pt modelId="{0A632475-B27A-4476-BF1E-3E72D8675EAE}">
      <dgm:prSet/>
      <dgm:spPr/>
      <dgm:t>
        <a:bodyPr/>
        <a:lstStyle/>
        <a:p>
          <a:pPr>
            <a:lnSpc>
              <a:spcPct val="100000"/>
            </a:lnSpc>
            <a:buFont typeface="Arial" panose="020B0604020202020204" pitchFamily="34" charset="0"/>
            <a:buNone/>
          </a:pPr>
          <a:endParaRPr lang="en-US" b="0" dirty="0"/>
        </a:p>
      </dgm:t>
    </dgm:pt>
    <dgm:pt modelId="{2EECD4AE-34F8-4E0D-9185-87819C9CCF3A}" type="parTrans" cxnId="{4E03969D-07E2-430F-8CDA-0A3C45EFEB4B}">
      <dgm:prSet/>
      <dgm:spPr/>
      <dgm:t>
        <a:bodyPr/>
        <a:lstStyle/>
        <a:p>
          <a:endParaRPr lang="en-US"/>
        </a:p>
      </dgm:t>
    </dgm:pt>
    <dgm:pt modelId="{D4125FBF-1307-4D75-9673-95366CE67E11}" type="sibTrans" cxnId="{4E03969D-07E2-430F-8CDA-0A3C45EFEB4B}">
      <dgm:prSet/>
      <dgm:spPr/>
      <dgm:t>
        <a:bodyPr/>
        <a:lstStyle/>
        <a:p>
          <a:endParaRPr lang="en-US"/>
        </a:p>
      </dgm:t>
    </dgm:pt>
    <dgm:pt modelId="{44F08AF3-2E3C-42DC-8A9E-A534F5057603}">
      <dgm:prSet/>
      <dgm:spPr/>
      <dgm:t>
        <a:bodyPr/>
        <a:lstStyle/>
        <a:p>
          <a:pPr>
            <a:lnSpc>
              <a:spcPct val="100000"/>
            </a:lnSpc>
          </a:pPr>
          <a:r>
            <a:rPr lang="en-IN" dirty="0"/>
            <a:t>Model Building</a:t>
          </a:r>
          <a:endParaRPr lang="en-US" dirty="0"/>
        </a:p>
      </dgm:t>
    </dgm:pt>
    <dgm:pt modelId="{20FD2D71-11BA-4CB4-B734-8EF8751645A8}" type="parTrans" cxnId="{30B51774-D9BD-4BA2-B05F-8632D51BB4ED}">
      <dgm:prSet/>
      <dgm:spPr/>
      <dgm:t>
        <a:bodyPr/>
        <a:lstStyle/>
        <a:p>
          <a:endParaRPr lang="en-US"/>
        </a:p>
      </dgm:t>
    </dgm:pt>
    <dgm:pt modelId="{603B1238-0FF8-4524-8BA6-0B65B41595A8}" type="sibTrans" cxnId="{30B51774-D9BD-4BA2-B05F-8632D51BB4ED}">
      <dgm:prSet/>
      <dgm:spPr/>
      <dgm:t>
        <a:bodyPr/>
        <a:lstStyle/>
        <a:p>
          <a:endParaRPr lang="en-US"/>
        </a:p>
      </dgm:t>
    </dgm:pt>
    <dgm:pt modelId="{11E8D087-CBA9-4783-9EA1-C45B9E9B2B88}">
      <dgm:prSet/>
      <dgm:spPr/>
      <dgm:t>
        <a:bodyPr/>
        <a:lstStyle/>
        <a:p>
          <a:pPr>
            <a:lnSpc>
              <a:spcPct val="100000"/>
            </a:lnSpc>
          </a:pPr>
          <a:r>
            <a:rPr lang="en-IN" dirty="0"/>
            <a:t>Cluster Analysis</a:t>
          </a:r>
          <a:endParaRPr lang="en-US" dirty="0"/>
        </a:p>
      </dgm:t>
    </dgm:pt>
    <dgm:pt modelId="{C5DAE52D-4B5A-4C3A-9489-07F358715453}" type="parTrans" cxnId="{1142AFD5-7181-488A-8198-493F88677785}">
      <dgm:prSet/>
      <dgm:spPr/>
      <dgm:t>
        <a:bodyPr/>
        <a:lstStyle/>
        <a:p>
          <a:endParaRPr lang="en-US"/>
        </a:p>
      </dgm:t>
    </dgm:pt>
    <dgm:pt modelId="{887A3A41-3350-4529-AE3E-2DA8E1842665}" type="sibTrans" cxnId="{1142AFD5-7181-488A-8198-493F88677785}">
      <dgm:prSet/>
      <dgm:spPr/>
      <dgm:t>
        <a:bodyPr/>
        <a:lstStyle/>
        <a:p>
          <a:endParaRPr lang="en-US"/>
        </a:p>
      </dgm:t>
    </dgm:pt>
    <dgm:pt modelId="{8C87B3A3-88A3-409F-87CA-BE534D42DAE0}">
      <dgm:prSet/>
      <dgm:spPr/>
      <dgm:t>
        <a:bodyPr/>
        <a:lstStyle/>
        <a:p>
          <a:pPr>
            <a:lnSpc>
              <a:spcPct val="100000"/>
            </a:lnSpc>
          </a:pPr>
          <a:r>
            <a:rPr lang="en-IN" dirty="0"/>
            <a:t>Business Insights</a:t>
          </a:r>
          <a:endParaRPr lang="en-US" dirty="0"/>
        </a:p>
      </dgm:t>
    </dgm:pt>
    <dgm:pt modelId="{49A63636-D9C5-48E7-BCAF-EF285B95819C}" type="parTrans" cxnId="{C3889452-62EE-44B3-9B9B-892F767E7400}">
      <dgm:prSet/>
      <dgm:spPr/>
      <dgm:t>
        <a:bodyPr/>
        <a:lstStyle/>
        <a:p>
          <a:endParaRPr lang="en-US"/>
        </a:p>
      </dgm:t>
    </dgm:pt>
    <dgm:pt modelId="{D83317CE-AE23-4564-A8C9-448A1CB43DC3}" type="sibTrans" cxnId="{C3889452-62EE-44B3-9B9B-892F767E7400}">
      <dgm:prSet/>
      <dgm:spPr/>
      <dgm:t>
        <a:bodyPr/>
        <a:lstStyle/>
        <a:p>
          <a:endParaRPr lang="en-US"/>
        </a:p>
      </dgm:t>
    </dgm:pt>
    <dgm:pt modelId="{38CC2BB1-3E7A-48F0-9EDB-55F9E1C798D9}" type="pres">
      <dgm:prSet presAssocID="{16056E07-81F7-46FE-93DE-2874D83C73F5}" presName="root" presStyleCnt="0">
        <dgm:presLayoutVars>
          <dgm:dir/>
          <dgm:resizeHandles val="exact"/>
        </dgm:presLayoutVars>
      </dgm:prSet>
      <dgm:spPr/>
    </dgm:pt>
    <dgm:pt modelId="{E6C55E80-1552-4017-B72D-89397F75DDEA}" type="pres">
      <dgm:prSet presAssocID="{05035990-3CE2-4773-A4A9-BDDBCFBB0FC3}" presName="compNode" presStyleCnt="0"/>
      <dgm:spPr/>
    </dgm:pt>
    <dgm:pt modelId="{255E5416-B74C-4101-9ADA-AE76F1834A36}" type="pres">
      <dgm:prSet presAssocID="{05035990-3CE2-4773-A4A9-BDDBCFBB0FC3}" presName="bgRect" presStyleLbl="bgShp" presStyleIdx="0" presStyleCnt="5"/>
      <dgm:spPr/>
    </dgm:pt>
    <dgm:pt modelId="{55D91307-CC85-4F45-85CB-9EFF934E6170}" type="pres">
      <dgm:prSet presAssocID="{05035990-3CE2-4773-A4A9-BDDBCFBB0FC3}"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DF3657E1-91C4-4F8C-9750-8CD7E2604288}" type="pres">
      <dgm:prSet presAssocID="{05035990-3CE2-4773-A4A9-BDDBCFBB0FC3}" presName="spaceRect" presStyleCnt="0"/>
      <dgm:spPr/>
    </dgm:pt>
    <dgm:pt modelId="{F83CDAF1-769C-48CE-9EA6-CEFECAF605FF}" type="pres">
      <dgm:prSet presAssocID="{05035990-3CE2-4773-A4A9-BDDBCFBB0FC3}" presName="parTx" presStyleLbl="revTx" presStyleIdx="0" presStyleCnt="6">
        <dgm:presLayoutVars>
          <dgm:chMax val="0"/>
          <dgm:chPref val="0"/>
        </dgm:presLayoutVars>
      </dgm:prSet>
      <dgm:spPr/>
    </dgm:pt>
    <dgm:pt modelId="{D07C81B1-0410-4D49-925F-3ACEAFBF0216}" type="pres">
      <dgm:prSet presAssocID="{1E585D30-D7CD-4445-93B1-F6072D792041}" presName="sibTrans" presStyleCnt="0"/>
      <dgm:spPr/>
    </dgm:pt>
    <dgm:pt modelId="{CF073B0B-1788-471B-B466-624809F63B92}" type="pres">
      <dgm:prSet presAssocID="{50E85CF0-177B-4AAC-8259-7D3634B7DBD8}" presName="compNode" presStyleCnt="0"/>
      <dgm:spPr/>
    </dgm:pt>
    <dgm:pt modelId="{CE01B782-39F0-42CB-876E-37FE1DB372FA}" type="pres">
      <dgm:prSet presAssocID="{50E85CF0-177B-4AAC-8259-7D3634B7DBD8}" presName="bgRect" presStyleLbl="bgShp" presStyleIdx="1" presStyleCnt="5" custScaleY="132702"/>
      <dgm:spPr/>
    </dgm:pt>
    <dgm:pt modelId="{0397E81D-F7EA-4E66-A0C6-88A25D5E0287}" type="pres">
      <dgm:prSet presAssocID="{50E85CF0-177B-4AAC-8259-7D3634B7DBD8}"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6F3AD65-781F-49D7-A088-04F5655BCFF2}" type="pres">
      <dgm:prSet presAssocID="{50E85CF0-177B-4AAC-8259-7D3634B7DBD8}" presName="spaceRect" presStyleCnt="0"/>
      <dgm:spPr/>
    </dgm:pt>
    <dgm:pt modelId="{27931AF0-68BB-4FFC-8DD6-C312FAD49CEE}" type="pres">
      <dgm:prSet presAssocID="{50E85CF0-177B-4AAC-8259-7D3634B7DBD8}" presName="parTx" presStyleLbl="revTx" presStyleIdx="1" presStyleCnt="6">
        <dgm:presLayoutVars>
          <dgm:chMax val="0"/>
          <dgm:chPref val="0"/>
        </dgm:presLayoutVars>
      </dgm:prSet>
      <dgm:spPr/>
    </dgm:pt>
    <dgm:pt modelId="{6640CA95-30B5-403C-AA97-7FD4DD63F5E2}" type="pres">
      <dgm:prSet presAssocID="{50E85CF0-177B-4AAC-8259-7D3634B7DBD8}" presName="desTx" presStyleLbl="revTx" presStyleIdx="2" presStyleCnt="6" custLinFactNeighborX="-3378" custLinFactNeighborY="-18191">
        <dgm:presLayoutVars/>
      </dgm:prSet>
      <dgm:spPr/>
    </dgm:pt>
    <dgm:pt modelId="{86A928D7-DF51-4030-9448-E4FAF53BEE57}" type="pres">
      <dgm:prSet presAssocID="{485A68D9-BD1E-4625-870B-6C425B0D175E}" presName="sibTrans" presStyleCnt="0"/>
      <dgm:spPr/>
    </dgm:pt>
    <dgm:pt modelId="{CB4E8D4F-8733-4E95-A8C5-3C82360D082D}" type="pres">
      <dgm:prSet presAssocID="{44F08AF3-2E3C-42DC-8A9E-A534F5057603}" presName="compNode" presStyleCnt="0"/>
      <dgm:spPr/>
    </dgm:pt>
    <dgm:pt modelId="{400D5AF7-5726-48F5-B79B-2080A5313828}" type="pres">
      <dgm:prSet presAssocID="{44F08AF3-2E3C-42DC-8A9E-A534F5057603}" presName="bgRect" presStyleLbl="bgShp" presStyleIdx="2" presStyleCnt="5"/>
      <dgm:spPr/>
    </dgm:pt>
    <dgm:pt modelId="{60E1D519-3235-4D76-97BB-746FB5476ACD}" type="pres">
      <dgm:prSet presAssocID="{44F08AF3-2E3C-42DC-8A9E-A534F5057603}"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2E4C77E8-7F21-429E-9407-BFA2612F4562}" type="pres">
      <dgm:prSet presAssocID="{44F08AF3-2E3C-42DC-8A9E-A534F5057603}" presName="spaceRect" presStyleCnt="0"/>
      <dgm:spPr/>
    </dgm:pt>
    <dgm:pt modelId="{21E79AC7-BE71-4188-9F7A-7E7E9720470C}" type="pres">
      <dgm:prSet presAssocID="{44F08AF3-2E3C-42DC-8A9E-A534F5057603}" presName="parTx" presStyleLbl="revTx" presStyleIdx="3" presStyleCnt="6">
        <dgm:presLayoutVars>
          <dgm:chMax val="0"/>
          <dgm:chPref val="0"/>
        </dgm:presLayoutVars>
      </dgm:prSet>
      <dgm:spPr/>
    </dgm:pt>
    <dgm:pt modelId="{6BA0EFA9-60D1-4A99-8F63-8C763E0F6A56}" type="pres">
      <dgm:prSet presAssocID="{603B1238-0FF8-4524-8BA6-0B65B41595A8}" presName="sibTrans" presStyleCnt="0"/>
      <dgm:spPr/>
    </dgm:pt>
    <dgm:pt modelId="{6F219AB5-EF1E-4B98-A1FA-61A88B364CD0}" type="pres">
      <dgm:prSet presAssocID="{11E8D087-CBA9-4783-9EA1-C45B9E9B2B88}" presName="compNode" presStyleCnt="0"/>
      <dgm:spPr/>
    </dgm:pt>
    <dgm:pt modelId="{5849205F-8758-44CE-95A1-D437E5598C0D}" type="pres">
      <dgm:prSet presAssocID="{11E8D087-CBA9-4783-9EA1-C45B9E9B2B88}" presName="bgRect" presStyleLbl="bgShp" presStyleIdx="3" presStyleCnt="5"/>
      <dgm:spPr/>
    </dgm:pt>
    <dgm:pt modelId="{A1317455-BF4D-48EC-9EA9-509304D93565}" type="pres">
      <dgm:prSet presAssocID="{11E8D087-CBA9-4783-9EA1-C45B9E9B2B88}"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1D3E3304-F16C-4AC5-9063-1CEEFBF5B79E}" type="pres">
      <dgm:prSet presAssocID="{11E8D087-CBA9-4783-9EA1-C45B9E9B2B88}" presName="spaceRect" presStyleCnt="0"/>
      <dgm:spPr/>
    </dgm:pt>
    <dgm:pt modelId="{B8589134-BA1F-42F6-80ED-59540A181B1B}" type="pres">
      <dgm:prSet presAssocID="{11E8D087-CBA9-4783-9EA1-C45B9E9B2B88}" presName="parTx" presStyleLbl="revTx" presStyleIdx="4" presStyleCnt="6">
        <dgm:presLayoutVars>
          <dgm:chMax val="0"/>
          <dgm:chPref val="0"/>
        </dgm:presLayoutVars>
      </dgm:prSet>
      <dgm:spPr/>
    </dgm:pt>
    <dgm:pt modelId="{5CFCAE0B-9C00-5648-BE70-69FBCE6F347C}" type="pres">
      <dgm:prSet presAssocID="{887A3A41-3350-4529-AE3E-2DA8E1842665}" presName="sibTrans" presStyleCnt="0"/>
      <dgm:spPr/>
    </dgm:pt>
    <dgm:pt modelId="{71650526-5B51-486D-82AD-73BF11E073CE}" type="pres">
      <dgm:prSet presAssocID="{8C87B3A3-88A3-409F-87CA-BE534D42DAE0}" presName="compNode" presStyleCnt="0"/>
      <dgm:spPr/>
    </dgm:pt>
    <dgm:pt modelId="{DB0624C4-4BE5-431D-B496-45A98294EFEA}" type="pres">
      <dgm:prSet presAssocID="{8C87B3A3-88A3-409F-87CA-BE534D42DAE0}" presName="bgRect" presStyleLbl="bgShp" presStyleIdx="4" presStyleCnt="5" custLinFactNeighborX="-9192" custLinFactNeighborY="-7733"/>
      <dgm:spPr/>
    </dgm:pt>
    <dgm:pt modelId="{267F701C-9457-44A9-9A75-DB628ECA5502}" type="pres">
      <dgm:prSet presAssocID="{8C87B3A3-88A3-409F-87CA-BE534D42DAE0}" presName="iconRect" presStyleLbl="node1" presStyleIdx="4" presStyleCnt="5" custLinFactNeighborX="-5377" custLinFactNeighborY="-8449"/>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uge"/>
        </a:ext>
      </dgm:extLst>
    </dgm:pt>
    <dgm:pt modelId="{59B4FAD8-A02F-478A-B8DD-F77FEF761B7A}" type="pres">
      <dgm:prSet presAssocID="{8C87B3A3-88A3-409F-87CA-BE534D42DAE0}" presName="spaceRect" presStyleCnt="0"/>
      <dgm:spPr/>
    </dgm:pt>
    <dgm:pt modelId="{08458D76-0007-4CE9-BA83-3306BA7C3480}" type="pres">
      <dgm:prSet presAssocID="{8C87B3A3-88A3-409F-87CA-BE534D42DAE0}" presName="parTx" presStyleLbl="revTx" presStyleIdx="5" presStyleCnt="6">
        <dgm:presLayoutVars>
          <dgm:chMax val="0"/>
          <dgm:chPref val="0"/>
        </dgm:presLayoutVars>
      </dgm:prSet>
      <dgm:spPr/>
    </dgm:pt>
  </dgm:ptLst>
  <dgm:cxnLst>
    <dgm:cxn modelId="{CEEF3208-73A4-9446-ADE1-F5CAB694AB2D}" type="presOf" srcId="{0A632475-B27A-4476-BF1E-3E72D8675EAE}" destId="{6640CA95-30B5-403C-AA97-7FD4DD63F5E2}" srcOrd="0" destOrd="0" presId="urn:microsoft.com/office/officeart/2018/2/layout/IconVerticalSolidList"/>
    <dgm:cxn modelId="{EE784314-AD3F-8649-9741-E458414E3899}" type="presOf" srcId="{44F08AF3-2E3C-42DC-8A9E-A534F5057603}" destId="{21E79AC7-BE71-4188-9F7A-7E7E9720470C}" srcOrd="0" destOrd="0" presId="urn:microsoft.com/office/officeart/2018/2/layout/IconVerticalSolidList"/>
    <dgm:cxn modelId="{E8C73347-26D0-884C-AFC5-6B53BF251BCE}" type="presOf" srcId="{16056E07-81F7-46FE-93DE-2874D83C73F5}" destId="{38CC2BB1-3E7A-48F0-9EDB-55F9E1C798D9}" srcOrd="0" destOrd="0" presId="urn:microsoft.com/office/officeart/2018/2/layout/IconVerticalSolidList"/>
    <dgm:cxn modelId="{C3889452-62EE-44B3-9B9B-892F767E7400}" srcId="{16056E07-81F7-46FE-93DE-2874D83C73F5}" destId="{8C87B3A3-88A3-409F-87CA-BE534D42DAE0}" srcOrd="4" destOrd="0" parTransId="{49A63636-D9C5-48E7-BCAF-EF285B95819C}" sibTransId="{D83317CE-AE23-4564-A8C9-448A1CB43DC3}"/>
    <dgm:cxn modelId="{BF641261-E41C-4552-84B3-E0006B401785}" srcId="{16056E07-81F7-46FE-93DE-2874D83C73F5}" destId="{50E85CF0-177B-4AAC-8259-7D3634B7DBD8}" srcOrd="1" destOrd="0" parTransId="{ACADE663-7D20-489A-8138-E81D51EF730A}" sibTransId="{485A68D9-BD1E-4625-870B-6C425B0D175E}"/>
    <dgm:cxn modelId="{A01B6062-96F2-8746-836D-E4A055AB8EDE}" type="presOf" srcId="{50E85CF0-177B-4AAC-8259-7D3634B7DBD8}" destId="{27931AF0-68BB-4FFC-8DD6-C312FAD49CEE}" srcOrd="0" destOrd="0" presId="urn:microsoft.com/office/officeart/2018/2/layout/IconVerticalSolidList"/>
    <dgm:cxn modelId="{5CF2A26F-A67F-4ED6-979D-6D919DD282FB}" srcId="{16056E07-81F7-46FE-93DE-2874D83C73F5}" destId="{05035990-3CE2-4773-A4A9-BDDBCFBB0FC3}" srcOrd="0" destOrd="0" parTransId="{CB264DEE-1A83-464B-9820-3717DA266D77}" sibTransId="{1E585D30-D7CD-4445-93B1-F6072D792041}"/>
    <dgm:cxn modelId="{28F69B71-BDA9-E54D-ACFE-96CBA0386834}" type="presOf" srcId="{05035990-3CE2-4773-A4A9-BDDBCFBB0FC3}" destId="{F83CDAF1-769C-48CE-9EA6-CEFECAF605FF}" srcOrd="0" destOrd="0" presId="urn:microsoft.com/office/officeart/2018/2/layout/IconVerticalSolidList"/>
    <dgm:cxn modelId="{30B51774-D9BD-4BA2-B05F-8632D51BB4ED}" srcId="{16056E07-81F7-46FE-93DE-2874D83C73F5}" destId="{44F08AF3-2E3C-42DC-8A9E-A534F5057603}" srcOrd="2" destOrd="0" parTransId="{20FD2D71-11BA-4CB4-B734-8EF8751645A8}" sibTransId="{603B1238-0FF8-4524-8BA6-0B65B41595A8}"/>
    <dgm:cxn modelId="{4E03969D-07E2-430F-8CDA-0A3C45EFEB4B}" srcId="{50E85CF0-177B-4AAC-8259-7D3634B7DBD8}" destId="{0A632475-B27A-4476-BF1E-3E72D8675EAE}" srcOrd="0" destOrd="0" parTransId="{2EECD4AE-34F8-4E0D-9185-87819C9CCF3A}" sibTransId="{D4125FBF-1307-4D75-9673-95366CE67E11}"/>
    <dgm:cxn modelId="{3F3E8FBA-DFA8-DD47-A30E-5045DB9335A2}" type="presOf" srcId="{11E8D087-CBA9-4783-9EA1-C45B9E9B2B88}" destId="{B8589134-BA1F-42F6-80ED-59540A181B1B}" srcOrd="0" destOrd="0" presId="urn:microsoft.com/office/officeart/2018/2/layout/IconVerticalSolidList"/>
    <dgm:cxn modelId="{74C07FBC-D3EC-CE46-A3C7-DB6D5C6CD5AB}" type="presOf" srcId="{8C87B3A3-88A3-409F-87CA-BE534D42DAE0}" destId="{08458D76-0007-4CE9-BA83-3306BA7C3480}" srcOrd="0" destOrd="0" presId="urn:microsoft.com/office/officeart/2018/2/layout/IconVerticalSolidList"/>
    <dgm:cxn modelId="{1142AFD5-7181-488A-8198-493F88677785}" srcId="{16056E07-81F7-46FE-93DE-2874D83C73F5}" destId="{11E8D087-CBA9-4783-9EA1-C45B9E9B2B88}" srcOrd="3" destOrd="0" parTransId="{C5DAE52D-4B5A-4C3A-9489-07F358715453}" sibTransId="{887A3A41-3350-4529-AE3E-2DA8E1842665}"/>
    <dgm:cxn modelId="{0D6F0CBD-7C20-DB4A-B817-E01B83E99BFC}" type="presParOf" srcId="{38CC2BB1-3E7A-48F0-9EDB-55F9E1C798D9}" destId="{E6C55E80-1552-4017-B72D-89397F75DDEA}" srcOrd="0" destOrd="0" presId="urn:microsoft.com/office/officeart/2018/2/layout/IconVerticalSolidList"/>
    <dgm:cxn modelId="{BCD7A109-45B8-A749-AC5A-FB69DD55D281}" type="presParOf" srcId="{E6C55E80-1552-4017-B72D-89397F75DDEA}" destId="{255E5416-B74C-4101-9ADA-AE76F1834A36}" srcOrd="0" destOrd="0" presId="urn:microsoft.com/office/officeart/2018/2/layout/IconVerticalSolidList"/>
    <dgm:cxn modelId="{B6A8F6C9-2769-714C-98D5-0047824CFA89}" type="presParOf" srcId="{E6C55E80-1552-4017-B72D-89397F75DDEA}" destId="{55D91307-CC85-4F45-85CB-9EFF934E6170}" srcOrd="1" destOrd="0" presId="urn:microsoft.com/office/officeart/2018/2/layout/IconVerticalSolidList"/>
    <dgm:cxn modelId="{B1B73479-CC3F-FF48-8569-DF376B156130}" type="presParOf" srcId="{E6C55E80-1552-4017-B72D-89397F75DDEA}" destId="{DF3657E1-91C4-4F8C-9750-8CD7E2604288}" srcOrd="2" destOrd="0" presId="urn:microsoft.com/office/officeart/2018/2/layout/IconVerticalSolidList"/>
    <dgm:cxn modelId="{89B3A4BD-6A71-974D-9B35-D4A5F9CAA883}" type="presParOf" srcId="{E6C55E80-1552-4017-B72D-89397F75DDEA}" destId="{F83CDAF1-769C-48CE-9EA6-CEFECAF605FF}" srcOrd="3" destOrd="0" presId="urn:microsoft.com/office/officeart/2018/2/layout/IconVerticalSolidList"/>
    <dgm:cxn modelId="{3557D1FC-388E-3C43-8391-C004EB36D008}" type="presParOf" srcId="{38CC2BB1-3E7A-48F0-9EDB-55F9E1C798D9}" destId="{D07C81B1-0410-4D49-925F-3ACEAFBF0216}" srcOrd="1" destOrd="0" presId="urn:microsoft.com/office/officeart/2018/2/layout/IconVerticalSolidList"/>
    <dgm:cxn modelId="{B92E979A-D5FD-CF4B-83B2-5D1BBFABF9FC}" type="presParOf" srcId="{38CC2BB1-3E7A-48F0-9EDB-55F9E1C798D9}" destId="{CF073B0B-1788-471B-B466-624809F63B92}" srcOrd="2" destOrd="0" presId="urn:microsoft.com/office/officeart/2018/2/layout/IconVerticalSolidList"/>
    <dgm:cxn modelId="{C9255D29-1F53-904A-881D-07B4AB427827}" type="presParOf" srcId="{CF073B0B-1788-471B-B466-624809F63B92}" destId="{CE01B782-39F0-42CB-876E-37FE1DB372FA}" srcOrd="0" destOrd="0" presId="urn:microsoft.com/office/officeart/2018/2/layout/IconVerticalSolidList"/>
    <dgm:cxn modelId="{1A8BF956-4E09-5740-AE53-A151FDB7886F}" type="presParOf" srcId="{CF073B0B-1788-471B-B466-624809F63B92}" destId="{0397E81D-F7EA-4E66-A0C6-88A25D5E0287}" srcOrd="1" destOrd="0" presId="urn:microsoft.com/office/officeart/2018/2/layout/IconVerticalSolidList"/>
    <dgm:cxn modelId="{ED308CBB-29EC-7D4A-89D3-294AC45AC163}" type="presParOf" srcId="{CF073B0B-1788-471B-B466-624809F63B92}" destId="{C6F3AD65-781F-49D7-A088-04F5655BCFF2}" srcOrd="2" destOrd="0" presId="urn:microsoft.com/office/officeart/2018/2/layout/IconVerticalSolidList"/>
    <dgm:cxn modelId="{BE51CE00-BD11-3D41-A6E9-D657BB0CAB36}" type="presParOf" srcId="{CF073B0B-1788-471B-B466-624809F63B92}" destId="{27931AF0-68BB-4FFC-8DD6-C312FAD49CEE}" srcOrd="3" destOrd="0" presId="urn:microsoft.com/office/officeart/2018/2/layout/IconVerticalSolidList"/>
    <dgm:cxn modelId="{68254816-168E-4B45-BE15-7A65ACCBC1F6}" type="presParOf" srcId="{CF073B0B-1788-471B-B466-624809F63B92}" destId="{6640CA95-30B5-403C-AA97-7FD4DD63F5E2}" srcOrd="4" destOrd="0" presId="urn:microsoft.com/office/officeart/2018/2/layout/IconVerticalSolidList"/>
    <dgm:cxn modelId="{BCFF94BF-0D77-B24F-87A8-EE7F979B9081}" type="presParOf" srcId="{38CC2BB1-3E7A-48F0-9EDB-55F9E1C798D9}" destId="{86A928D7-DF51-4030-9448-E4FAF53BEE57}" srcOrd="3" destOrd="0" presId="urn:microsoft.com/office/officeart/2018/2/layout/IconVerticalSolidList"/>
    <dgm:cxn modelId="{AA5C5E61-BA26-494F-B613-9872B261B9FB}" type="presParOf" srcId="{38CC2BB1-3E7A-48F0-9EDB-55F9E1C798D9}" destId="{CB4E8D4F-8733-4E95-A8C5-3C82360D082D}" srcOrd="4" destOrd="0" presId="urn:microsoft.com/office/officeart/2018/2/layout/IconVerticalSolidList"/>
    <dgm:cxn modelId="{476EB34A-ED8F-D04D-AACA-F2530490C7F3}" type="presParOf" srcId="{CB4E8D4F-8733-4E95-A8C5-3C82360D082D}" destId="{400D5AF7-5726-48F5-B79B-2080A5313828}" srcOrd="0" destOrd="0" presId="urn:microsoft.com/office/officeart/2018/2/layout/IconVerticalSolidList"/>
    <dgm:cxn modelId="{AB4A187E-55D9-F248-9CB8-E3BB0AB0A405}" type="presParOf" srcId="{CB4E8D4F-8733-4E95-A8C5-3C82360D082D}" destId="{60E1D519-3235-4D76-97BB-746FB5476ACD}" srcOrd="1" destOrd="0" presId="urn:microsoft.com/office/officeart/2018/2/layout/IconVerticalSolidList"/>
    <dgm:cxn modelId="{640B9B64-6260-5149-9A55-18AC4617AB70}" type="presParOf" srcId="{CB4E8D4F-8733-4E95-A8C5-3C82360D082D}" destId="{2E4C77E8-7F21-429E-9407-BFA2612F4562}" srcOrd="2" destOrd="0" presId="urn:microsoft.com/office/officeart/2018/2/layout/IconVerticalSolidList"/>
    <dgm:cxn modelId="{6CBB0A30-3407-A843-B141-379B204A2B89}" type="presParOf" srcId="{CB4E8D4F-8733-4E95-A8C5-3C82360D082D}" destId="{21E79AC7-BE71-4188-9F7A-7E7E9720470C}" srcOrd="3" destOrd="0" presId="urn:microsoft.com/office/officeart/2018/2/layout/IconVerticalSolidList"/>
    <dgm:cxn modelId="{064CD239-0B7E-1D4F-B5AA-597F2D385C55}" type="presParOf" srcId="{38CC2BB1-3E7A-48F0-9EDB-55F9E1C798D9}" destId="{6BA0EFA9-60D1-4A99-8F63-8C763E0F6A56}" srcOrd="5" destOrd="0" presId="urn:microsoft.com/office/officeart/2018/2/layout/IconVerticalSolidList"/>
    <dgm:cxn modelId="{83F4E5CF-6A49-8F49-A018-0EEE9F921723}" type="presParOf" srcId="{38CC2BB1-3E7A-48F0-9EDB-55F9E1C798D9}" destId="{6F219AB5-EF1E-4B98-A1FA-61A88B364CD0}" srcOrd="6" destOrd="0" presId="urn:microsoft.com/office/officeart/2018/2/layout/IconVerticalSolidList"/>
    <dgm:cxn modelId="{8279CD3C-B7DC-C84D-8C3F-A1F3EC664A49}" type="presParOf" srcId="{6F219AB5-EF1E-4B98-A1FA-61A88B364CD0}" destId="{5849205F-8758-44CE-95A1-D437E5598C0D}" srcOrd="0" destOrd="0" presId="urn:microsoft.com/office/officeart/2018/2/layout/IconVerticalSolidList"/>
    <dgm:cxn modelId="{C50EAB85-C8D5-4849-B176-C173BF831742}" type="presParOf" srcId="{6F219AB5-EF1E-4B98-A1FA-61A88B364CD0}" destId="{A1317455-BF4D-48EC-9EA9-509304D93565}" srcOrd="1" destOrd="0" presId="urn:microsoft.com/office/officeart/2018/2/layout/IconVerticalSolidList"/>
    <dgm:cxn modelId="{F831DC91-EE88-D348-BA6B-A995F345B24B}" type="presParOf" srcId="{6F219AB5-EF1E-4B98-A1FA-61A88B364CD0}" destId="{1D3E3304-F16C-4AC5-9063-1CEEFBF5B79E}" srcOrd="2" destOrd="0" presId="urn:microsoft.com/office/officeart/2018/2/layout/IconVerticalSolidList"/>
    <dgm:cxn modelId="{CD6E0096-C0AD-EB43-9AB2-E6C24B8C690D}" type="presParOf" srcId="{6F219AB5-EF1E-4B98-A1FA-61A88B364CD0}" destId="{B8589134-BA1F-42F6-80ED-59540A181B1B}" srcOrd="3" destOrd="0" presId="urn:microsoft.com/office/officeart/2018/2/layout/IconVerticalSolidList"/>
    <dgm:cxn modelId="{44EBBD71-7EA3-3847-96ED-8A188125B93C}" type="presParOf" srcId="{38CC2BB1-3E7A-48F0-9EDB-55F9E1C798D9}" destId="{5CFCAE0B-9C00-5648-BE70-69FBCE6F347C}" srcOrd="7" destOrd="0" presId="urn:microsoft.com/office/officeart/2018/2/layout/IconVerticalSolidList"/>
    <dgm:cxn modelId="{7B2A600B-1932-A040-99F3-F769871DABD5}" type="presParOf" srcId="{38CC2BB1-3E7A-48F0-9EDB-55F9E1C798D9}" destId="{71650526-5B51-486D-82AD-73BF11E073CE}" srcOrd="8" destOrd="0" presId="urn:microsoft.com/office/officeart/2018/2/layout/IconVerticalSolidList"/>
    <dgm:cxn modelId="{26AB5BFF-F5A0-B641-8B6A-6B72ED054D22}" type="presParOf" srcId="{71650526-5B51-486D-82AD-73BF11E073CE}" destId="{DB0624C4-4BE5-431D-B496-45A98294EFEA}" srcOrd="0" destOrd="0" presId="urn:microsoft.com/office/officeart/2018/2/layout/IconVerticalSolidList"/>
    <dgm:cxn modelId="{C8B8E75A-4F57-D341-A878-76B105A5CD21}" type="presParOf" srcId="{71650526-5B51-486D-82AD-73BF11E073CE}" destId="{267F701C-9457-44A9-9A75-DB628ECA5502}" srcOrd="1" destOrd="0" presId="urn:microsoft.com/office/officeart/2018/2/layout/IconVerticalSolidList"/>
    <dgm:cxn modelId="{633EF4CC-48B8-514A-8900-59C2F6CB22FA}" type="presParOf" srcId="{71650526-5B51-486D-82AD-73BF11E073CE}" destId="{59B4FAD8-A02F-478A-B8DD-F77FEF761B7A}" srcOrd="2" destOrd="0" presId="urn:microsoft.com/office/officeart/2018/2/layout/IconVerticalSolidList"/>
    <dgm:cxn modelId="{702B3BD3-2680-8E4B-8DFB-13B35A9B8FCA}" type="presParOf" srcId="{71650526-5B51-486D-82AD-73BF11E073CE}" destId="{08458D76-0007-4CE9-BA83-3306BA7C348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E5416-B74C-4101-9ADA-AE76F1834A36}">
      <dsp:nvSpPr>
        <dsp:cNvPr id="0" name=""/>
        <dsp:cNvSpPr/>
      </dsp:nvSpPr>
      <dsp:spPr>
        <a:xfrm>
          <a:off x="0" y="1957"/>
          <a:ext cx="10515600" cy="687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D91307-CC85-4F45-85CB-9EFF934E6170}">
      <dsp:nvSpPr>
        <dsp:cNvPr id="0" name=""/>
        <dsp:cNvSpPr/>
      </dsp:nvSpPr>
      <dsp:spPr>
        <a:xfrm>
          <a:off x="207911" y="156602"/>
          <a:ext cx="378020" cy="37802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CDAF1-769C-48CE-9EA6-CEFECAF605FF}">
      <dsp:nvSpPr>
        <dsp:cNvPr id="0" name=""/>
        <dsp:cNvSpPr/>
      </dsp:nvSpPr>
      <dsp:spPr>
        <a:xfrm>
          <a:off x="793844" y="1957"/>
          <a:ext cx="9721755" cy="68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740" tIns="72740" rIns="72740" bIns="72740" numCol="1" spcCol="1270" anchor="ctr" anchorCtr="0">
          <a:noAutofit/>
        </a:bodyPr>
        <a:lstStyle/>
        <a:p>
          <a:pPr marL="0" lvl="0" indent="0" algn="l" defTabSz="844550">
            <a:lnSpc>
              <a:spcPct val="100000"/>
            </a:lnSpc>
            <a:spcBef>
              <a:spcPct val="0"/>
            </a:spcBef>
            <a:spcAft>
              <a:spcPct val="35000"/>
            </a:spcAft>
            <a:buNone/>
          </a:pPr>
          <a:r>
            <a:rPr lang="en-US" sz="1900" kern="1200" dirty="0"/>
            <a:t>Our Objective &amp; Understanding of data</a:t>
          </a:r>
        </a:p>
      </dsp:txBody>
      <dsp:txXfrm>
        <a:off x="793844" y="1957"/>
        <a:ext cx="9721755" cy="687310"/>
      </dsp:txXfrm>
    </dsp:sp>
    <dsp:sp modelId="{CE01B782-39F0-42CB-876E-37FE1DB372FA}">
      <dsp:nvSpPr>
        <dsp:cNvPr id="0" name=""/>
        <dsp:cNvSpPr/>
      </dsp:nvSpPr>
      <dsp:spPr>
        <a:xfrm>
          <a:off x="0" y="861095"/>
          <a:ext cx="10515600" cy="9120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97E81D-F7EA-4E66-A0C6-88A25D5E0287}">
      <dsp:nvSpPr>
        <dsp:cNvPr id="0" name=""/>
        <dsp:cNvSpPr/>
      </dsp:nvSpPr>
      <dsp:spPr>
        <a:xfrm>
          <a:off x="207911" y="1128122"/>
          <a:ext cx="378020" cy="37802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31AF0-68BB-4FFC-8DD6-C312FAD49CEE}">
      <dsp:nvSpPr>
        <dsp:cNvPr id="0" name=""/>
        <dsp:cNvSpPr/>
      </dsp:nvSpPr>
      <dsp:spPr>
        <a:xfrm>
          <a:off x="793844" y="973477"/>
          <a:ext cx="4732020" cy="68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740" tIns="72740" rIns="72740" bIns="72740" numCol="1" spcCol="1270" anchor="ctr" anchorCtr="0">
          <a:noAutofit/>
        </a:bodyPr>
        <a:lstStyle/>
        <a:p>
          <a:pPr marL="0" lvl="0" indent="0" algn="l" defTabSz="844550">
            <a:lnSpc>
              <a:spcPct val="100000"/>
            </a:lnSpc>
            <a:spcBef>
              <a:spcPct val="0"/>
            </a:spcBef>
            <a:spcAft>
              <a:spcPct val="35000"/>
            </a:spcAft>
            <a:buNone/>
          </a:pPr>
          <a:r>
            <a:rPr lang="en-IN" sz="1900" kern="1200" dirty="0"/>
            <a:t>EDA</a:t>
          </a:r>
          <a:endParaRPr lang="en-US" sz="1900" kern="1200" dirty="0"/>
        </a:p>
      </dsp:txBody>
      <dsp:txXfrm>
        <a:off x="793844" y="973477"/>
        <a:ext cx="4732020" cy="687310"/>
      </dsp:txXfrm>
    </dsp:sp>
    <dsp:sp modelId="{6640CA95-30B5-403C-AA97-7FD4DD63F5E2}">
      <dsp:nvSpPr>
        <dsp:cNvPr id="0" name=""/>
        <dsp:cNvSpPr/>
      </dsp:nvSpPr>
      <dsp:spPr>
        <a:xfrm>
          <a:off x="5357310" y="848449"/>
          <a:ext cx="4989735" cy="68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740" tIns="72740" rIns="72740" bIns="72740" numCol="1" spcCol="1270" anchor="ctr" anchorCtr="0">
          <a:noAutofit/>
        </a:bodyPr>
        <a:lstStyle/>
        <a:p>
          <a:pPr marL="0" lvl="0" indent="0" algn="l" defTabSz="800100">
            <a:lnSpc>
              <a:spcPct val="100000"/>
            </a:lnSpc>
            <a:spcBef>
              <a:spcPct val="0"/>
            </a:spcBef>
            <a:spcAft>
              <a:spcPct val="35000"/>
            </a:spcAft>
            <a:buFont typeface="Arial" panose="020B0604020202020204" pitchFamily="34" charset="0"/>
            <a:buNone/>
          </a:pPr>
          <a:endParaRPr lang="en-US" sz="1800" b="0" kern="1200" dirty="0"/>
        </a:p>
      </dsp:txBody>
      <dsp:txXfrm>
        <a:off x="5357310" y="848449"/>
        <a:ext cx="4989735" cy="687310"/>
      </dsp:txXfrm>
    </dsp:sp>
    <dsp:sp modelId="{400D5AF7-5726-48F5-B79B-2080A5313828}">
      <dsp:nvSpPr>
        <dsp:cNvPr id="0" name=""/>
        <dsp:cNvSpPr/>
      </dsp:nvSpPr>
      <dsp:spPr>
        <a:xfrm>
          <a:off x="0" y="1944998"/>
          <a:ext cx="10515600" cy="687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1D519-3235-4D76-97BB-746FB5476ACD}">
      <dsp:nvSpPr>
        <dsp:cNvPr id="0" name=""/>
        <dsp:cNvSpPr/>
      </dsp:nvSpPr>
      <dsp:spPr>
        <a:xfrm>
          <a:off x="207911" y="2099643"/>
          <a:ext cx="378020" cy="37802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79AC7-BE71-4188-9F7A-7E7E9720470C}">
      <dsp:nvSpPr>
        <dsp:cNvPr id="0" name=""/>
        <dsp:cNvSpPr/>
      </dsp:nvSpPr>
      <dsp:spPr>
        <a:xfrm>
          <a:off x="793844" y="1944998"/>
          <a:ext cx="9721755" cy="68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740" tIns="72740" rIns="72740" bIns="72740" numCol="1" spcCol="1270" anchor="ctr" anchorCtr="0">
          <a:noAutofit/>
        </a:bodyPr>
        <a:lstStyle/>
        <a:p>
          <a:pPr marL="0" lvl="0" indent="0" algn="l" defTabSz="844550">
            <a:lnSpc>
              <a:spcPct val="100000"/>
            </a:lnSpc>
            <a:spcBef>
              <a:spcPct val="0"/>
            </a:spcBef>
            <a:spcAft>
              <a:spcPct val="35000"/>
            </a:spcAft>
            <a:buNone/>
          </a:pPr>
          <a:r>
            <a:rPr lang="en-IN" sz="1900" kern="1200" dirty="0"/>
            <a:t>Model Building</a:t>
          </a:r>
          <a:endParaRPr lang="en-US" sz="1900" kern="1200" dirty="0"/>
        </a:p>
      </dsp:txBody>
      <dsp:txXfrm>
        <a:off x="793844" y="1944998"/>
        <a:ext cx="9721755" cy="687310"/>
      </dsp:txXfrm>
    </dsp:sp>
    <dsp:sp modelId="{5849205F-8758-44CE-95A1-D437E5598C0D}">
      <dsp:nvSpPr>
        <dsp:cNvPr id="0" name=""/>
        <dsp:cNvSpPr/>
      </dsp:nvSpPr>
      <dsp:spPr>
        <a:xfrm>
          <a:off x="0" y="2804137"/>
          <a:ext cx="10515600" cy="687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317455-BF4D-48EC-9EA9-509304D93565}">
      <dsp:nvSpPr>
        <dsp:cNvPr id="0" name=""/>
        <dsp:cNvSpPr/>
      </dsp:nvSpPr>
      <dsp:spPr>
        <a:xfrm>
          <a:off x="207911" y="2958782"/>
          <a:ext cx="378020" cy="37802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589134-BA1F-42F6-80ED-59540A181B1B}">
      <dsp:nvSpPr>
        <dsp:cNvPr id="0" name=""/>
        <dsp:cNvSpPr/>
      </dsp:nvSpPr>
      <dsp:spPr>
        <a:xfrm>
          <a:off x="793844" y="2804137"/>
          <a:ext cx="9721755" cy="68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740" tIns="72740" rIns="72740" bIns="72740" numCol="1" spcCol="1270" anchor="ctr" anchorCtr="0">
          <a:noAutofit/>
        </a:bodyPr>
        <a:lstStyle/>
        <a:p>
          <a:pPr marL="0" lvl="0" indent="0" algn="l" defTabSz="844550">
            <a:lnSpc>
              <a:spcPct val="100000"/>
            </a:lnSpc>
            <a:spcBef>
              <a:spcPct val="0"/>
            </a:spcBef>
            <a:spcAft>
              <a:spcPct val="35000"/>
            </a:spcAft>
            <a:buNone/>
          </a:pPr>
          <a:r>
            <a:rPr lang="en-IN" sz="1900" kern="1200" dirty="0"/>
            <a:t>Cluster Analysis</a:t>
          </a:r>
          <a:endParaRPr lang="en-US" sz="1900" kern="1200" dirty="0"/>
        </a:p>
      </dsp:txBody>
      <dsp:txXfrm>
        <a:off x="793844" y="2804137"/>
        <a:ext cx="9721755" cy="687310"/>
      </dsp:txXfrm>
    </dsp:sp>
    <dsp:sp modelId="{DB0624C4-4BE5-431D-B496-45A98294EFEA}">
      <dsp:nvSpPr>
        <dsp:cNvPr id="0" name=""/>
        <dsp:cNvSpPr/>
      </dsp:nvSpPr>
      <dsp:spPr>
        <a:xfrm>
          <a:off x="0" y="3610126"/>
          <a:ext cx="10515600" cy="687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F701C-9457-44A9-9A75-DB628ECA5502}">
      <dsp:nvSpPr>
        <dsp:cNvPr id="0" name=""/>
        <dsp:cNvSpPr/>
      </dsp:nvSpPr>
      <dsp:spPr>
        <a:xfrm>
          <a:off x="187585" y="3785981"/>
          <a:ext cx="378020" cy="37802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58D76-0007-4CE9-BA83-3306BA7C3480}">
      <dsp:nvSpPr>
        <dsp:cNvPr id="0" name=""/>
        <dsp:cNvSpPr/>
      </dsp:nvSpPr>
      <dsp:spPr>
        <a:xfrm>
          <a:off x="793844" y="3663276"/>
          <a:ext cx="9721755" cy="687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740" tIns="72740" rIns="72740" bIns="72740" numCol="1" spcCol="1270" anchor="ctr" anchorCtr="0">
          <a:noAutofit/>
        </a:bodyPr>
        <a:lstStyle/>
        <a:p>
          <a:pPr marL="0" lvl="0" indent="0" algn="l" defTabSz="844550">
            <a:lnSpc>
              <a:spcPct val="100000"/>
            </a:lnSpc>
            <a:spcBef>
              <a:spcPct val="0"/>
            </a:spcBef>
            <a:spcAft>
              <a:spcPct val="35000"/>
            </a:spcAft>
            <a:buNone/>
          </a:pPr>
          <a:r>
            <a:rPr lang="en-IN" sz="1900" kern="1200" dirty="0"/>
            <a:t>Business Insights</a:t>
          </a:r>
          <a:endParaRPr lang="en-US" sz="1900" kern="1200" dirty="0"/>
        </a:p>
      </dsp:txBody>
      <dsp:txXfrm>
        <a:off x="793844" y="3663276"/>
        <a:ext cx="9721755" cy="687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E011-EBA3-4A99-9014-F5BC3927AF5A}" type="datetimeFigureOut">
              <a:rPr lang="en-US" smtClean="0"/>
              <a:t>11/17/21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17EF5-6245-4C8B-BEEE-0A01FDE39528}" type="slidenum">
              <a:rPr lang="en-US" smtClean="0"/>
              <a:t>‹#›</a:t>
            </a:fld>
            <a:endParaRPr lang="en-US"/>
          </a:p>
        </p:txBody>
      </p:sp>
    </p:spTree>
    <p:extLst>
      <p:ext uri="{BB962C8B-B14F-4D97-AF65-F5344CB8AC3E}">
        <p14:creationId xmlns:p14="http://schemas.microsoft.com/office/powerpoint/2010/main" val="2508586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217EF5-6245-4C8B-BEEE-0A01FDE39528}" type="slidenum">
              <a:rPr lang="en-US" smtClean="0"/>
              <a:t>2</a:t>
            </a:fld>
            <a:endParaRPr lang="en-US"/>
          </a:p>
        </p:txBody>
      </p:sp>
    </p:spTree>
    <p:extLst>
      <p:ext uri="{BB962C8B-B14F-4D97-AF65-F5344CB8AC3E}">
        <p14:creationId xmlns:p14="http://schemas.microsoft.com/office/powerpoint/2010/main" val="1758950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A8FF2-E3C0-443B-A35F-00C555045E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2957A3-7EE3-470D-ADE1-2CDE0FB5C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B187FD7-A316-4D0D-9FE8-96EF3460D43D}"/>
              </a:ext>
            </a:extLst>
          </p:cNvPr>
          <p:cNvSpPr>
            <a:spLocks noGrp="1"/>
          </p:cNvSpPr>
          <p:nvPr>
            <p:ph type="dt" sz="half" idx="10"/>
          </p:nvPr>
        </p:nvSpPr>
        <p:spPr/>
        <p:txBody>
          <a:bodyPr/>
          <a:lstStyle/>
          <a:p>
            <a:fld id="{8EA57B7F-4485-429B-BE66-569AAFE5698B}" type="datetime1">
              <a:rPr lang="en-IN" smtClean="0"/>
              <a:t>17/11/21</a:t>
            </a:fld>
            <a:endParaRPr lang="en-IN"/>
          </a:p>
        </p:txBody>
      </p:sp>
      <p:sp>
        <p:nvSpPr>
          <p:cNvPr id="5" name="Footer Placeholder 4">
            <a:extLst>
              <a:ext uri="{FF2B5EF4-FFF2-40B4-BE49-F238E27FC236}">
                <a16:creationId xmlns:a16="http://schemas.microsoft.com/office/drawing/2014/main" id="{2C3B5CCD-D791-4961-93DA-E2EEC83340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A6F6E-A515-440C-8FF9-83CEDDC8DD24}"/>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357445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61CD-F509-47B0-9EAD-77FB9B2FD2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3442DB-700B-46DD-A5D1-BE2C060E4B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4CFEB6-FA70-4721-B887-E42D15421F2B}"/>
              </a:ext>
            </a:extLst>
          </p:cNvPr>
          <p:cNvSpPr>
            <a:spLocks noGrp="1"/>
          </p:cNvSpPr>
          <p:nvPr>
            <p:ph type="dt" sz="half" idx="10"/>
          </p:nvPr>
        </p:nvSpPr>
        <p:spPr/>
        <p:txBody>
          <a:bodyPr/>
          <a:lstStyle/>
          <a:p>
            <a:fld id="{ACE6470F-6965-4DE3-B9DA-78220C4E1E35}" type="datetime1">
              <a:rPr lang="en-IN" smtClean="0"/>
              <a:t>17/11/21</a:t>
            </a:fld>
            <a:endParaRPr lang="en-IN"/>
          </a:p>
        </p:txBody>
      </p:sp>
      <p:sp>
        <p:nvSpPr>
          <p:cNvPr id="5" name="Footer Placeholder 4">
            <a:extLst>
              <a:ext uri="{FF2B5EF4-FFF2-40B4-BE49-F238E27FC236}">
                <a16:creationId xmlns:a16="http://schemas.microsoft.com/office/drawing/2014/main" id="{6CE3919E-3D26-48FD-8E35-2E96A80C55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878158-45DC-49D3-87DD-2C5A934AD41D}"/>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170657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2A3CA1-4927-42BB-8F34-9E7D1D6FA8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6AD808-CF36-4D0D-8E72-A4F640772F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8ADB3D-D503-44EB-963C-3B10A26A046F}"/>
              </a:ext>
            </a:extLst>
          </p:cNvPr>
          <p:cNvSpPr>
            <a:spLocks noGrp="1"/>
          </p:cNvSpPr>
          <p:nvPr>
            <p:ph type="dt" sz="half" idx="10"/>
          </p:nvPr>
        </p:nvSpPr>
        <p:spPr/>
        <p:txBody>
          <a:bodyPr/>
          <a:lstStyle/>
          <a:p>
            <a:fld id="{3A97015D-3EB7-4B6A-BEA8-1CBC3BBA70CE}" type="datetime1">
              <a:rPr lang="en-IN" smtClean="0"/>
              <a:t>17/11/21</a:t>
            </a:fld>
            <a:endParaRPr lang="en-IN"/>
          </a:p>
        </p:txBody>
      </p:sp>
      <p:sp>
        <p:nvSpPr>
          <p:cNvPr id="5" name="Footer Placeholder 4">
            <a:extLst>
              <a:ext uri="{FF2B5EF4-FFF2-40B4-BE49-F238E27FC236}">
                <a16:creationId xmlns:a16="http://schemas.microsoft.com/office/drawing/2014/main" id="{947FF895-A654-4B1E-A343-DF66795358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A9B30F-611F-4040-8956-9CD5CE17BBEF}"/>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76740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E920-8464-42E9-B493-F03C6821F6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5F044A-34D3-4D8F-80ED-C4CB1A8CD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D6B209-1A5F-4FBD-BCAB-004AA510EFCC}"/>
              </a:ext>
            </a:extLst>
          </p:cNvPr>
          <p:cNvSpPr>
            <a:spLocks noGrp="1"/>
          </p:cNvSpPr>
          <p:nvPr>
            <p:ph type="dt" sz="half" idx="10"/>
          </p:nvPr>
        </p:nvSpPr>
        <p:spPr/>
        <p:txBody>
          <a:bodyPr/>
          <a:lstStyle/>
          <a:p>
            <a:fld id="{27716DEF-B1DC-47CC-989A-18A92D69AAD6}" type="datetime1">
              <a:rPr lang="en-IN" smtClean="0"/>
              <a:t>17/11/21</a:t>
            </a:fld>
            <a:endParaRPr lang="en-IN"/>
          </a:p>
        </p:txBody>
      </p:sp>
      <p:sp>
        <p:nvSpPr>
          <p:cNvPr id="5" name="Footer Placeholder 4">
            <a:extLst>
              <a:ext uri="{FF2B5EF4-FFF2-40B4-BE49-F238E27FC236}">
                <a16:creationId xmlns:a16="http://schemas.microsoft.com/office/drawing/2014/main" id="{4EC6FF7A-834F-416C-914D-C68E8119CA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E62E9B-3666-415E-922F-85E08BDE2722}"/>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178677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4438-7157-485B-ADF4-1E7D9D5B2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F03B318-BF65-430A-BDAB-1F4592021A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67F5ED-F5D6-4C60-9691-4C4805AC99F6}"/>
              </a:ext>
            </a:extLst>
          </p:cNvPr>
          <p:cNvSpPr>
            <a:spLocks noGrp="1"/>
          </p:cNvSpPr>
          <p:nvPr>
            <p:ph type="dt" sz="half" idx="10"/>
          </p:nvPr>
        </p:nvSpPr>
        <p:spPr/>
        <p:txBody>
          <a:bodyPr/>
          <a:lstStyle/>
          <a:p>
            <a:fld id="{7BE2BC7B-F6B7-4A21-991E-F4CBF0B22EC8}" type="datetime1">
              <a:rPr lang="en-IN" smtClean="0"/>
              <a:t>17/11/21</a:t>
            </a:fld>
            <a:endParaRPr lang="en-IN"/>
          </a:p>
        </p:txBody>
      </p:sp>
      <p:sp>
        <p:nvSpPr>
          <p:cNvPr id="5" name="Footer Placeholder 4">
            <a:extLst>
              <a:ext uri="{FF2B5EF4-FFF2-40B4-BE49-F238E27FC236}">
                <a16:creationId xmlns:a16="http://schemas.microsoft.com/office/drawing/2014/main" id="{A55A25E1-2113-47B6-981B-71FC2ACCDE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7A7F5C-F561-454E-938F-7ECE71EB63F7}"/>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2436386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A08F-9998-4C67-B9FC-EBBC9A92BD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EC8F06-9637-4FAA-826B-E5204C8F40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A041B5-99FE-43B7-96FD-85501ECEA5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1046B3-55E2-4784-9CC6-C52D09612467}"/>
              </a:ext>
            </a:extLst>
          </p:cNvPr>
          <p:cNvSpPr>
            <a:spLocks noGrp="1"/>
          </p:cNvSpPr>
          <p:nvPr>
            <p:ph type="dt" sz="half" idx="10"/>
          </p:nvPr>
        </p:nvSpPr>
        <p:spPr/>
        <p:txBody>
          <a:bodyPr/>
          <a:lstStyle/>
          <a:p>
            <a:fld id="{CDEFFAF5-5475-4E73-9AF8-BDBFB5CF6EBA}" type="datetime1">
              <a:rPr lang="en-IN" smtClean="0"/>
              <a:t>17/11/21</a:t>
            </a:fld>
            <a:endParaRPr lang="en-IN"/>
          </a:p>
        </p:txBody>
      </p:sp>
      <p:sp>
        <p:nvSpPr>
          <p:cNvPr id="6" name="Footer Placeholder 5">
            <a:extLst>
              <a:ext uri="{FF2B5EF4-FFF2-40B4-BE49-F238E27FC236}">
                <a16:creationId xmlns:a16="http://schemas.microsoft.com/office/drawing/2014/main" id="{03565A13-BAA7-429B-A069-83807F8347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3D4FA7-5D11-40EB-A8CD-C79379DA35B5}"/>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1174857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93C7-E754-4CCE-A42E-FB1A2311EA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432DAE-21F4-4ADF-9085-0916DC19A4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599D3D-ED9A-42BF-AE0F-411F4F000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E99211E-2894-41A6-B83E-F74D1889D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D9A08D-CEFC-47F7-985A-6E570E9957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39EA6A-A9B3-405F-A35D-0411E7A1B4AF}"/>
              </a:ext>
            </a:extLst>
          </p:cNvPr>
          <p:cNvSpPr>
            <a:spLocks noGrp="1"/>
          </p:cNvSpPr>
          <p:nvPr>
            <p:ph type="dt" sz="half" idx="10"/>
          </p:nvPr>
        </p:nvSpPr>
        <p:spPr/>
        <p:txBody>
          <a:bodyPr/>
          <a:lstStyle/>
          <a:p>
            <a:fld id="{DE8C47FE-378C-4EB4-83DC-6A64E70C944B}" type="datetime1">
              <a:rPr lang="en-IN" smtClean="0"/>
              <a:t>17/11/21</a:t>
            </a:fld>
            <a:endParaRPr lang="en-IN"/>
          </a:p>
        </p:txBody>
      </p:sp>
      <p:sp>
        <p:nvSpPr>
          <p:cNvPr id="8" name="Footer Placeholder 7">
            <a:extLst>
              <a:ext uri="{FF2B5EF4-FFF2-40B4-BE49-F238E27FC236}">
                <a16:creationId xmlns:a16="http://schemas.microsoft.com/office/drawing/2014/main" id="{FB2C1A48-16D8-4CE8-815A-C8AD66BF4D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077133-48C7-4306-826E-E03DD0497FF3}"/>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263397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1EDF-49A0-4207-B5BC-41547F2BD5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4A7150-3EB7-4904-A46E-284F6B70921F}"/>
              </a:ext>
            </a:extLst>
          </p:cNvPr>
          <p:cNvSpPr>
            <a:spLocks noGrp="1"/>
          </p:cNvSpPr>
          <p:nvPr>
            <p:ph type="dt" sz="half" idx="10"/>
          </p:nvPr>
        </p:nvSpPr>
        <p:spPr/>
        <p:txBody>
          <a:bodyPr/>
          <a:lstStyle/>
          <a:p>
            <a:fld id="{322713FB-D631-4DA2-B416-D3ABFF99E74F}" type="datetime1">
              <a:rPr lang="en-IN" smtClean="0"/>
              <a:t>17/11/21</a:t>
            </a:fld>
            <a:endParaRPr lang="en-IN"/>
          </a:p>
        </p:txBody>
      </p:sp>
      <p:sp>
        <p:nvSpPr>
          <p:cNvPr id="4" name="Footer Placeholder 3">
            <a:extLst>
              <a:ext uri="{FF2B5EF4-FFF2-40B4-BE49-F238E27FC236}">
                <a16:creationId xmlns:a16="http://schemas.microsoft.com/office/drawing/2014/main" id="{6A6998C8-B36E-4A6B-9D28-1B9EB1C358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81D6FE-C66C-4D6C-B7C4-8A4E3AD64D37}"/>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298030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31D4D6-369E-422C-A16A-83E216EBE5F7}"/>
              </a:ext>
            </a:extLst>
          </p:cNvPr>
          <p:cNvSpPr>
            <a:spLocks noGrp="1"/>
          </p:cNvSpPr>
          <p:nvPr>
            <p:ph type="dt" sz="half" idx="10"/>
          </p:nvPr>
        </p:nvSpPr>
        <p:spPr/>
        <p:txBody>
          <a:bodyPr/>
          <a:lstStyle/>
          <a:p>
            <a:fld id="{5A5F6A3A-A838-44B3-94C7-394C7511990B}" type="datetime1">
              <a:rPr lang="en-IN" smtClean="0"/>
              <a:t>17/11/21</a:t>
            </a:fld>
            <a:endParaRPr lang="en-IN"/>
          </a:p>
        </p:txBody>
      </p:sp>
      <p:sp>
        <p:nvSpPr>
          <p:cNvPr id="3" name="Footer Placeholder 2">
            <a:extLst>
              <a:ext uri="{FF2B5EF4-FFF2-40B4-BE49-F238E27FC236}">
                <a16:creationId xmlns:a16="http://schemas.microsoft.com/office/drawing/2014/main" id="{433F895F-4342-478D-8A91-F3FFCDF02F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F1D5EF6-1937-4CC5-9333-23BE585868E2}"/>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49771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12D53-B8F8-40B1-8471-910B69738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916104E-F596-46AC-AF8C-35843B1B2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E275BC-BCF7-494C-A20C-2E1C74F22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2394E-269D-474E-9D77-15260ACBDABA}"/>
              </a:ext>
            </a:extLst>
          </p:cNvPr>
          <p:cNvSpPr>
            <a:spLocks noGrp="1"/>
          </p:cNvSpPr>
          <p:nvPr>
            <p:ph type="dt" sz="half" idx="10"/>
          </p:nvPr>
        </p:nvSpPr>
        <p:spPr/>
        <p:txBody>
          <a:bodyPr/>
          <a:lstStyle/>
          <a:p>
            <a:fld id="{639F999B-C89F-4E96-A519-ACC2FB309FEF}" type="datetime1">
              <a:rPr lang="en-IN" smtClean="0"/>
              <a:t>17/11/21</a:t>
            </a:fld>
            <a:endParaRPr lang="en-IN"/>
          </a:p>
        </p:txBody>
      </p:sp>
      <p:sp>
        <p:nvSpPr>
          <p:cNvPr id="6" name="Footer Placeholder 5">
            <a:extLst>
              <a:ext uri="{FF2B5EF4-FFF2-40B4-BE49-F238E27FC236}">
                <a16:creationId xmlns:a16="http://schemas.microsoft.com/office/drawing/2014/main" id="{00FB68C8-4881-447F-9980-89451CD412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CC6E60-8B33-42E9-A614-1F99D4DE30F7}"/>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4002956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DA31-1AEC-4B80-AB15-BDF9EEFBBE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A407F94-67C7-482C-B6FD-C75ECD5AA1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8367406-926B-44CE-9C5F-752F17584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D3E04C-D6A0-4938-B77F-2FBA4159C4AE}"/>
              </a:ext>
            </a:extLst>
          </p:cNvPr>
          <p:cNvSpPr>
            <a:spLocks noGrp="1"/>
          </p:cNvSpPr>
          <p:nvPr>
            <p:ph type="dt" sz="half" idx="10"/>
          </p:nvPr>
        </p:nvSpPr>
        <p:spPr/>
        <p:txBody>
          <a:bodyPr/>
          <a:lstStyle/>
          <a:p>
            <a:fld id="{27990889-069A-47E5-A4E1-245F4220BD1F}" type="datetime1">
              <a:rPr lang="en-IN" smtClean="0"/>
              <a:t>17/11/21</a:t>
            </a:fld>
            <a:endParaRPr lang="en-IN"/>
          </a:p>
        </p:txBody>
      </p:sp>
      <p:sp>
        <p:nvSpPr>
          <p:cNvPr id="6" name="Footer Placeholder 5">
            <a:extLst>
              <a:ext uri="{FF2B5EF4-FFF2-40B4-BE49-F238E27FC236}">
                <a16:creationId xmlns:a16="http://schemas.microsoft.com/office/drawing/2014/main" id="{352A8060-8693-41B1-8A0D-1281FCBAAE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72E7C5-013F-4C6F-99DA-09F31F644FBA}"/>
              </a:ext>
            </a:extLst>
          </p:cNvPr>
          <p:cNvSpPr>
            <a:spLocks noGrp="1"/>
          </p:cNvSpPr>
          <p:nvPr>
            <p:ph type="sldNum" sz="quarter" idx="12"/>
          </p:nvPr>
        </p:nvSpPr>
        <p:spPr/>
        <p:txBody>
          <a:bodyPr/>
          <a:lstStyle/>
          <a:p>
            <a:fld id="{7D6BF160-D7D6-41DB-A990-C75F8EB5A56E}" type="slidenum">
              <a:rPr lang="en-IN" smtClean="0"/>
              <a:t>‹#›</a:t>
            </a:fld>
            <a:endParaRPr lang="en-IN"/>
          </a:p>
        </p:txBody>
      </p:sp>
    </p:spTree>
    <p:extLst>
      <p:ext uri="{BB962C8B-B14F-4D97-AF65-F5344CB8AC3E}">
        <p14:creationId xmlns:p14="http://schemas.microsoft.com/office/powerpoint/2010/main" val="3902279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A98E64-C545-4EF6-BA16-BC3DD71698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BB5DB5-DBD5-4BB4-911D-F3F93DD69B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094D9F-36A2-467E-A5BC-F3C55E3204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0EA61-B5ED-417A-A010-5F4C9501B943}" type="datetime1">
              <a:rPr lang="en-IN" smtClean="0"/>
              <a:t>17/11/21</a:t>
            </a:fld>
            <a:endParaRPr lang="en-IN"/>
          </a:p>
        </p:txBody>
      </p:sp>
      <p:sp>
        <p:nvSpPr>
          <p:cNvPr id="5" name="Footer Placeholder 4">
            <a:extLst>
              <a:ext uri="{FF2B5EF4-FFF2-40B4-BE49-F238E27FC236}">
                <a16:creationId xmlns:a16="http://schemas.microsoft.com/office/drawing/2014/main" id="{596144AB-FB5F-4C69-8754-6FBDC8D1CA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E357CB7-B3B9-4E93-A361-0936ABFBB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BF160-D7D6-41DB-A990-C75F8EB5A56E}" type="slidenum">
              <a:rPr lang="en-IN" smtClean="0"/>
              <a:t>‹#›</a:t>
            </a:fld>
            <a:endParaRPr lang="en-IN"/>
          </a:p>
        </p:txBody>
      </p:sp>
    </p:spTree>
    <p:extLst>
      <p:ext uri="{BB962C8B-B14F-4D97-AF65-F5344CB8AC3E}">
        <p14:creationId xmlns:p14="http://schemas.microsoft.com/office/powerpoint/2010/main" val="4254363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D1E84E22-E3F4-4B61-99E0-81C1FB0600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8"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2C75A-861D-4D46-89F2-18602B5977E3}"/>
              </a:ext>
            </a:extLst>
          </p:cNvPr>
          <p:cNvSpPr>
            <a:spLocks noGrp="1"/>
          </p:cNvSpPr>
          <p:nvPr>
            <p:ph type="ctrTitle"/>
          </p:nvPr>
        </p:nvSpPr>
        <p:spPr>
          <a:xfrm>
            <a:off x="321733" y="554845"/>
            <a:ext cx="10656891" cy="3902673"/>
          </a:xfrm>
        </p:spPr>
        <p:txBody>
          <a:bodyPr anchor="t">
            <a:normAutofit/>
          </a:bodyPr>
          <a:lstStyle/>
          <a:p>
            <a:pPr algn="l"/>
            <a:r>
              <a:rPr lang="en-US" sz="5200" dirty="0">
                <a:solidFill>
                  <a:srgbClr val="FFFFFF"/>
                </a:solidFill>
              </a:rPr>
              <a:t>E-Commerce Analytics</a:t>
            </a:r>
            <a:endParaRPr lang="en-IN" sz="5200" dirty="0">
              <a:solidFill>
                <a:srgbClr val="FFFFFF"/>
              </a:solidFill>
            </a:endParaRPr>
          </a:p>
        </p:txBody>
      </p:sp>
      <p:sp>
        <p:nvSpPr>
          <p:cNvPr id="15"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E73D729-5575-4888-A42A-C53FCCF79160}"/>
              </a:ext>
            </a:extLst>
          </p:cNvPr>
          <p:cNvSpPr>
            <a:spLocks noGrp="1"/>
          </p:cNvSpPr>
          <p:nvPr>
            <p:ph type="subTitle" idx="1"/>
          </p:nvPr>
        </p:nvSpPr>
        <p:spPr>
          <a:xfrm>
            <a:off x="7387018" y="5363873"/>
            <a:ext cx="8357748" cy="1175039"/>
          </a:xfrm>
        </p:spPr>
        <p:txBody>
          <a:bodyPr anchor="b">
            <a:noAutofit/>
          </a:bodyPr>
          <a:lstStyle/>
          <a:p>
            <a:pPr algn="l"/>
            <a:r>
              <a:rPr lang="en-US" dirty="0">
                <a:solidFill>
                  <a:schemeClr val="bg1"/>
                </a:solidFill>
              </a:rPr>
              <a:t>	Group  Members:</a:t>
            </a:r>
          </a:p>
          <a:p>
            <a:pPr algn="l"/>
            <a:r>
              <a:rPr lang="en-US" dirty="0">
                <a:solidFill>
                  <a:schemeClr val="bg1"/>
                </a:solidFill>
              </a:rPr>
              <a:t>		Kannayya Uppalapati</a:t>
            </a:r>
          </a:p>
          <a:p>
            <a:pPr algn="l"/>
            <a:r>
              <a:rPr lang="en-US" dirty="0">
                <a:solidFill>
                  <a:schemeClr val="bg1"/>
                </a:solidFill>
              </a:rPr>
              <a:t>		Keerthi Vadithya</a:t>
            </a:r>
          </a:p>
          <a:p>
            <a:pPr algn="l"/>
            <a:r>
              <a:rPr lang="en-US" dirty="0">
                <a:solidFill>
                  <a:schemeClr val="bg1"/>
                </a:solidFill>
              </a:rPr>
              <a:t>		Krishanu DasGupta</a:t>
            </a:r>
          </a:p>
          <a:p>
            <a:pPr algn="l"/>
            <a:r>
              <a:rPr lang="en-US" dirty="0">
                <a:solidFill>
                  <a:schemeClr val="bg1"/>
                </a:solidFill>
              </a:rPr>
              <a:t>		Lavleen Sehgal</a:t>
            </a:r>
          </a:p>
          <a:p>
            <a:pPr algn="l"/>
            <a:r>
              <a:rPr lang="en-US" dirty="0">
                <a:solidFill>
                  <a:schemeClr val="bg1"/>
                </a:solidFill>
              </a:rPr>
              <a:t>		Satish G</a:t>
            </a:r>
            <a:endParaRPr lang="en-IN" dirty="0">
              <a:solidFill>
                <a:schemeClr val="bg1"/>
              </a:solidFill>
            </a:endParaRPr>
          </a:p>
        </p:txBody>
      </p:sp>
      <p:sp>
        <p:nvSpPr>
          <p:cNvPr id="4" name="Slide Number Placeholder 3"/>
          <p:cNvSpPr>
            <a:spLocks noGrp="1"/>
          </p:cNvSpPr>
          <p:nvPr>
            <p:ph type="sldNum" sz="quarter" idx="12"/>
          </p:nvPr>
        </p:nvSpPr>
        <p:spPr/>
        <p:txBody>
          <a:bodyPr/>
          <a:lstStyle/>
          <a:p>
            <a:fld id="{7D6BF160-D7D6-41DB-A990-C75F8EB5A56E}" type="slidenum">
              <a:rPr lang="en-IN" smtClean="0"/>
              <a:t>1</a:t>
            </a:fld>
            <a:endParaRPr lang="en-IN"/>
          </a:p>
        </p:txBody>
      </p:sp>
    </p:spTree>
    <p:extLst>
      <p:ext uri="{BB962C8B-B14F-4D97-AF65-F5344CB8AC3E}">
        <p14:creationId xmlns:p14="http://schemas.microsoft.com/office/powerpoint/2010/main" val="87781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7F4A0-DF2F-5441-AABE-F7C3A72DA896}"/>
              </a:ext>
            </a:extLst>
          </p:cNvPr>
          <p:cNvSpPr>
            <a:spLocks noGrp="1"/>
          </p:cNvSpPr>
          <p:nvPr>
            <p:ph type="title"/>
          </p:nvPr>
        </p:nvSpPr>
        <p:spPr>
          <a:xfrm>
            <a:off x="838200" y="184806"/>
            <a:ext cx="10515600" cy="548842"/>
          </a:xfrm>
        </p:spPr>
        <p:txBody>
          <a:bodyPr vert="horz" lIns="91440" tIns="45720" rIns="91440" bIns="45720" rtlCol="0" anchor="ctr">
            <a:normAutofit/>
          </a:bodyPr>
          <a:lstStyle/>
          <a:p>
            <a:r>
              <a:rPr lang="en-US" sz="2400" b="1" kern="1200" dirty="0">
                <a:solidFill>
                  <a:schemeClr val="tx1"/>
                </a:solidFill>
                <a:latin typeface="+mj-lt"/>
                <a:ea typeface="+mj-ea"/>
                <a:cs typeface="+mj-cs"/>
              </a:rPr>
              <a:t>Order Time Analysis</a:t>
            </a:r>
          </a:p>
        </p:txBody>
      </p:sp>
      <p:sp>
        <p:nvSpPr>
          <p:cNvPr id="4" name="Slide Number Placeholder 3">
            <a:extLst>
              <a:ext uri="{FF2B5EF4-FFF2-40B4-BE49-F238E27FC236}">
                <a16:creationId xmlns:a16="http://schemas.microsoft.com/office/drawing/2014/main" id="{BE82B3AC-B86D-854E-A327-1407435EEFE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D6BF160-D7D6-41DB-A990-C75F8EB5A56E}" type="slidenum">
              <a:rPr lang="en-US" smtClean="0"/>
              <a:pPr>
                <a:spcAft>
                  <a:spcPts val="600"/>
                </a:spcAft>
              </a:pPr>
              <a:t>10</a:t>
            </a:fld>
            <a:endParaRPr lang="en-US"/>
          </a:p>
        </p:txBody>
      </p:sp>
      <p:sp>
        <p:nvSpPr>
          <p:cNvPr id="6" name="TextBox 5">
            <a:extLst>
              <a:ext uri="{FF2B5EF4-FFF2-40B4-BE49-F238E27FC236}">
                <a16:creationId xmlns:a16="http://schemas.microsoft.com/office/drawing/2014/main" id="{38C20AAC-CF50-3646-B014-E6A29175B0DD}"/>
              </a:ext>
            </a:extLst>
          </p:cNvPr>
          <p:cNvSpPr txBox="1"/>
          <p:nvPr/>
        </p:nvSpPr>
        <p:spPr>
          <a:xfrm>
            <a:off x="9899435" y="1173967"/>
            <a:ext cx="2005482" cy="5201424"/>
          </a:xfrm>
          <a:prstGeom prst="rect">
            <a:avLst/>
          </a:prstGeom>
          <a:solidFill>
            <a:schemeClr val="accent1">
              <a:lumMod val="20000"/>
              <a:lumOff val="80000"/>
            </a:schemeClr>
          </a:solidFill>
        </p:spPr>
        <p:txBody>
          <a:bodyPr wrap="square" rtlCol="0">
            <a:spAutoFit/>
          </a:bodyPr>
          <a:lstStyle/>
          <a:p>
            <a:pPr marL="285750" indent="-285750">
              <a:lnSpc>
                <a:spcPct val="150000"/>
              </a:lnSpc>
              <a:spcBef>
                <a:spcPts val="600"/>
              </a:spcBef>
              <a:spcAft>
                <a:spcPts val="800"/>
              </a:spcAft>
              <a:buFont typeface="Arial" panose="020B0604020202020204" pitchFamily="34" charset="0"/>
              <a:buChar char="•"/>
            </a:pPr>
            <a:r>
              <a:rPr lang="en-US" sz="1400" dirty="0"/>
              <a:t>In a day, </a:t>
            </a:r>
            <a:r>
              <a:rPr lang="en-US" sz="1400" b="1" dirty="0"/>
              <a:t>~92% </a:t>
            </a:r>
            <a:r>
              <a:rPr lang="en-US" sz="1400" dirty="0"/>
              <a:t>of orders are placed from </a:t>
            </a:r>
            <a:r>
              <a:rPr lang="en-US" sz="1400" b="1" dirty="0"/>
              <a:t>9 AM – 4 PM </a:t>
            </a:r>
            <a:r>
              <a:rPr lang="en-US" sz="1400" dirty="0"/>
              <a:t>IST. </a:t>
            </a:r>
          </a:p>
          <a:p>
            <a:pPr marL="285750" indent="-285750">
              <a:lnSpc>
                <a:spcPct val="150000"/>
              </a:lnSpc>
              <a:spcBef>
                <a:spcPts val="600"/>
              </a:spcBef>
              <a:spcAft>
                <a:spcPts val="800"/>
              </a:spcAft>
              <a:buFont typeface="Arial" panose="020B0604020202020204" pitchFamily="34" charset="0"/>
              <a:buChar char="•"/>
            </a:pPr>
            <a:r>
              <a:rPr lang="en-US" sz="1400" dirty="0"/>
              <a:t>The peak hour is     </a:t>
            </a:r>
            <a:r>
              <a:rPr lang="en-US" sz="1400" b="1" dirty="0"/>
              <a:t>12 PM – 1 PM  IST</a:t>
            </a:r>
          </a:p>
          <a:p>
            <a:pPr marL="285750" indent="-285750">
              <a:lnSpc>
                <a:spcPct val="150000"/>
              </a:lnSpc>
              <a:spcBef>
                <a:spcPts val="600"/>
              </a:spcBef>
              <a:spcAft>
                <a:spcPts val="800"/>
              </a:spcAft>
              <a:buFont typeface="Arial" panose="020B0604020202020204" pitchFamily="34" charset="0"/>
              <a:buChar char="•"/>
            </a:pPr>
            <a:r>
              <a:rPr lang="en-US" sz="1400" dirty="0"/>
              <a:t>The no. of orders placed is similar across all days of the week. </a:t>
            </a:r>
          </a:p>
          <a:p>
            <a:pPr>
              <a:spcBef>
                <a:spcPts val="1200"/>
              </a:spcBef>
              <a:spcAft>
                <a:spcPts val="1200"/>
              </a:spcAft>
            </a:pPr>
            <a:endParaRPr lang="en-US" sz="1400" dirty="0"/>
          </a:p>
          <a:p>
            <a:pPr>
              <a:spcBef>
                <a:spcPts val="1200"/>
              </a:spcBef>
              <a:spcAft>
                <a:spcPts val="1200"/>
              </a:spcAft>
            </a:pPr>
            <a:endParaRPr lang="en-US" sz="1400" dirty="0"/>
          </a:p>
          <a:p>
            <a:pPr marL="285750" indent="-285750">
              <a:spcBef>
                <a:spcPts val="1200"/>
              </a:spcBef>
              <a:spcAft>
                <a:spcPts val="1200"/>
              </a:spcAft>
              <a:buFont typeface="Arial" panose="020B0604020202020204" pitchFamily="34" charset="0"/>
              <a:buChar char="•"/>
            </a:pPr>
            <a:endParaRPr lang="en-US" sz="1400" dirty="0"/>
          </a:p>
        </p:txBody>
      </p:sp>
      <p:sp>
        <p:nvSpPr>
          <p:cNvPr id="8" name="Rectangle 7">
            <a:extLst>
              <a:ext uri="{FF2B5EF4-FFF2-40B4-BE49-F238E27FC236}">
                <a16:creationId xmlns:a16="http://schemas.microsoft.com/office/drawing/2014/main" id="{7CEFA4D3-BEE9-E145-9FBB-24857F2BA1F7}"/>
              </a:ext>
            </a:extLst>
          </p:cNvPr>
          <p:cNvSpPr/>
          <p:nvPr/>
        </p:nvSpPr>
        <p:spPr>
          <a:xfrm>
            <a:off x="9899434" y="806395"/>
            <a:ext cx="2033507" cy="361507"/>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   Inferences</a:t>
            </a:r>
          </a:p>
        </p:txBody>
      </p:sp>
      <p:pic>
        <p:nvPicPr>
          <p:cNvPr id="15" name="Picture 14" descr="Table&#10;&#10;Description automatically generated">
            <a:extLst>
              <a:ext uri="{FF2B5EF4-FFF2-40B4-BE49-F238E27FC236}">
                <a16:creationId xmlns:a16="http://schemas.microsoft.com/office/drawing/2014/main" id="{F28F804D-C46F-764F-8A2C-3FB5274A2ED1}"/>
              </a:ext>
            </a:extLst>
          </p:cNvPr>
          <p:cNvPicPr>
            <a:picLocks noChangeAspect="1"/>
          </p:cNvPicPr>
          <p:nvPr/>
        </p:nvPicPr>
        <p:blipFill rotWithShape="1">
          <a:blip r:embed="rId2">
            <a:extLst>
              <a:ext uri="{28A0092B-C50C-407E-A947-70E740481C1C}">
                <a14:useLocalDpi xmlns:a14="http://schemas.microsoft.com/office/drawing/2010/main" val="0"/>
              </a:ext>
            </a:extLst>
          </a:blip>
          <a:srcRect t="5446" r="10531"/>
          <a:stretch/>
        </p:blipFill>
        <p:spPr>
          <a:xfrm>
            <a:off x="692622" y="709963"/>
            <a:ext cx="9135778" cy="5646387"/>
          </a:xfrm>
          <a:prstGeom prst="rect">
            <a:avLst/>
          </a:prstGeom>
        </p:spPr>
      </p:pic>
      <p:grpSp>
        <p:nvGrpSpPr>
          <p:cNvPr id="16" name="Group 15">
            <a:extLst>
              <a:ext uri="{FF2B5EF4-FFF2-40B4-BE49-F238E27FC236}">
                <a16:creationId xmlns:a16="http://schemas.microsoft.com/office/drawing/2014/main" id="{AD2748E6-5555-9C48-89EF-5AD2AAC42E93}"/>
              </a:ext>
            </a:extLst>
          </p:cNvPr>
          <p:cNvGrpSpPr/>
          <p:nvPr/>
        </p:nvGrpSpPr>
        <p:grpSpPr>
          <a:xfrm>
            <a:off x="2246098" y="6558706"/>
            <a:ext cx="7736102" cy="299294"/>
            <a:chOff x="2355591" y="133531"/>
            <a:chExt cx="7009540" cy="382131"/>
          </a:xfrm>
          <a:solidFill>
            <a:srgbClr val="1B4AC3"/>
          </a:solidFill>
        </p:grpSpPr>
        <p:sp>
          <p:nvSpPr>
            <p:cNvPr id="17" name="Rectangle 16">
              <a:extLst>
                <a:ext uri="{FF2B5EF4-FFF2-40B4-BE49-F238E27FC236}">
                  <a16:creationId xmlns:a16="http://schemas.microsoft.com/office/drawing/2014/main" id="{B3AEFABF-B7CB-6641-A1CA-263B2F6297B1}"/>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8" name="Rectangle 17">
              <a:extLst>
                <a:ext uri="{FF2B5EF4-FFF2-40B4-BE49-F238E27FC236}">
                  <a16:creationId xmlns:a16="http://schemas.microsoft.com/office/drawing/2014/main" id="{603AFF8D-49EC-3942-8E96-8E91EAB21BD6}"/>
                </a:ext>
              </a:extLst>
            </p:cNvPr>
            <p:cNvSpPr>
              <a:spLocks/>
            </p:cNvSpPr>
            <p:nvPr/>
          </p:nvSpPr>
          <p:spPr>
            <a:xfrm>
              <a:off x="3758477" y="133531"/>
              <a:ext cx="1353600" cy="371245"/>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9" name="Rectangle 18">
              <a:extLst>
                <a:ext uri="{FF2B5EF4-FFF2-40B4-BE49-F238E27FC236}">
                  <a16:creationId xmlns:a16="http://schemas.microsoft.com/office/drawing/2014/main" id="{F5FC2E2F-C175-0644-9143-51A83A638316}"/>
                </a:ext>
              </a:extLst>
            </p:cNvPr>
            <p:cNvSpPr>
              <a:spLocks noChangeAspect="1"/>
            </p:cNvSpPr>
            <p:nvPr/>
          </p:nvSpPr>
          <p:spPr>
            <a:xfrm>
              <a:off x="5177896"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20" name="Rectangle 19">
              <a:extLst>
                <a:ext uri="{FF2B5EF4-FFF2-40B4-BE49-F238E27FC236}">
                  <a16:creationId xmlns:a16="http://schemas.microsoft.com/office/drawing/2014/main" id="{9D966C19-5F99-7440-90F2-A85A6E07150E}"/>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21" name="Rectangle 20">
              <a:extLst>
                <a:ext uri="{FF2B5EF4-FFF2-40B4-BE49-F238E27FC236}">
                  <a16:creationId xmlns:a16="http://schemas.microsoft.com/office/drawing/2014/main" id="{23AFE4BF-88EF-D24A-B0A9-ABAFED21AEFD}"/>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pic>
        <p:nvPicPr>
          <p:cNvPr id="23" name="Graphic 22" descr="Lights On outline">
            <a:extLst>
              <a:ext uri="{FF2B5EF4-FFF2-40B4-BE49-F238E27FC236}">
                <a16:creationId xmlns:a16="http://schemas.microsoft.com/office/drawing/2014/main" id="{0F849CE2-4612-9E42-9AED-31663C20F2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8624" y="790297"/>
            <a:ext cx="361507" cy="361507"/>
          </a:xfrm>
          <a:prstGeom prst="rect">
            <a:avLst/>
          </a:prstGeom>
        </p:spPr>
      </p:pic>
    </p:spTree>
    <p:extLst>
      <p:ext uri="{BB962C8B-B14F-4D97-AF65-F5344CB8AC3E}">
        <p14:creationId xmlns:p14="http://schemas.microsoft.com/office/powerpoint/2010/main" val="380781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0558-6698-A346-8BE2-E8E0EF3455C7}"/>
              </a:ext>
            </a:extLst>
          </p:cNvPr>
          <p:cNvSpPr>
            <a:spLocks noGrp="1"/>
          </p:cNvSpPr>
          <p:nvPr>
            <p:ph type="title"/>
          </p:nvPr>
        </p:nvSpPr>
        <p:spPr>
          <a:xfrm>
            <a:off x="839788" y="365125"/>
            <a:ext cx="10515600" cy="1050215"/>
          </a:xfrm>
        </p:spPr>
        <p:txBody>
          <a:bodyPr>
            <a:normAutofit/>
          </a:bodyPr>
          <a:lstStyle/>
          <a:p>
            <a:r>
              <a:rPr lang="en-US" sz="3600" b="1" dirty="0"/>
              <a:t>Model Building</a:t>
            </a:r>
          </a:p>
        </p:txBody>
      </p:sp>
      <p:sp>
        <p:nvSpPr>
          <p:cNvPr id="5" name="Text Placeholder 4">
            <a:extLst>
              <a:ext uri="{FF2B5EF4-FFF2-40B4-BE49-F238E27FC236}">
                <a16:creationId xmlns:a16="http://schemas.microsoft.com/office/drawing/2014/main" id="{BD763F70-1255-5145-A839-C9D2A3621194}"/>
              </a:ext>
            </a:extLst>
          </p:cNvPr>
          <p:cNvSpPr>
            <a:spLocks noGrp="1"/>
          </p:cNvSpPr>
          <p:nvPr>
            <p:ph type="body" idx="1"/>
          </p:nvPr>
        </p:nvSpPr>
        <p:spPr>
          <a:xfrm>
            <a:off x="839788" y="1415340"/>
            <a:ext cx="5157787" cy="823912"/>
          </a:xfrm>
          <a:solidFill>
            <a:srgbClr val="1B4AC3"/>
          </a:solidFill>
        </p:spPr>
        <p:txBody>
          <a:bodyPr anchor="ctr"/>
          <a:lstStyle/>
          <a:p>
            <a:pPr algn="ctr"/>
            <a:r>
              <a:rPr lang="en-US" dirty="0">
                <a:solidFill>
                  <a:schemeClr val="bg1"/>
                </a:solidFill>
              </a:rPr>
              <a:t>Model #1 - </a:t>
            </a:r>
            <a:r>
              <a:rPr lang="en-US" dirty="0" err="1">
                <a:solidFill>
                  <a:schemeClr val="bg1"/>
                </a:solidFill>
              </a:rPr>
              <a:t>KMeans</a:t>
            </a:r>
            <a:r>
              <a:rPr lang="en-US" dirty="0">
                <a:solidFill>
                  <a:schemeClr val="bg1"/>
                </a:solidFill>
              </a:rPr>
              <a:t> </a:t>
            </a:r>
          </a:p>
        </p:txBody>
      </p:sp>
      <p:sp>
        <p:nvSpPr>
          <p:cNvPr id="6" name="Content Placeholder 5">
            <a:extLst>
              <a:ext uri="{FF2B5EF4-FFF2-40B4-BE49-F238E27FC236}">
                <a16:creationId xmlns:a16="http://schemas.microsoft.com/office/drawing/2014/main" id="{2AEC990F-D635-CF41-9317-00EE660A98DE}"/>
              </a:ext>
            </a:extLst>
          </p:cNvPr>
          <p:cNvSpPr>
            <a:spLocks noGrp="1"/>
          </p:cNvSpPr>
          <p:nvPr>
            <p:ph sz="half" idx="2"/>
          </p:nvPr>
        </p:nvSpPr>
        <p:spPr>
          <a:xfrm>
            <a:off x="839788" y="2239252"/>
            <a:ext cx="5157787" cy="3684588"/>
          </a:xfrm>
          <a:solidFill>
            <a:srgbClr val="EBF0F7"/>
          </a:solidFill>
        </p:spPr>
        <p:txBody>
          <a:bodyPr>
            <a:normAutofit/>
          </a:bodyPr>
          <a:lstStyle/>
          <a:p>
            <a:pPr>
              <a:lnSpc>
                <a:spcPct val="110000"/>
              </a:lnSpc>
              <a:spcBef>
                <a:spcPts val="0"/>
              </a:spcBef>
            </a:pPr>
            <a:r>
              <a:rPr lang="en-US" dirty="0"/>
              <a:t>To classify the e-commerce customers into different segments </a:t>
            </a:r>
            <a:r>
              <a:rPr lang="en-IN" dirty="0"/>
              <a:t>based on similarities between them. </a:t>
            </a:r>
          </a:p>
          <a:p>
            <a:pPr>
              <a:lnSpc>
                <a:spcPct val="110000"/>
              </a:lnSpc>
              <a:spcBef>
                <a:spcPts val="0"/>
              </a:spcBef>
            </a:pPr>
            <a:r>
              <a:rPr lang="en-IN" dirty="0"/>
              <a:t>The unsupervised technique for clustering is </a:t>
            </a:r>
            <a:r>
              <a:rPr lang="en-IN" dirty="0" err="1"/>
              <a:t>Kmeans</a:t>
            </a:r>
            <a:r>
              <a:rPr lang="en-IN" dirty="0"/>
              <a:t>.</a:t>
            </a:r>
            <a:endParaRPr lang="en-US" dirty="0"/>
          </a:p>
        </p:txBody>
      </p:sp>
      <p:sp>
        <p:nvSpPr>
          <p:cNvPr id="7" name="Text Placeholder 6">
            <a:extLst>
              <a:ext uri="{FF2B5EF4-FFF2-40B4-BE49-F238E27FC236}">
                <a16:creationId xmlns:a16="http://schemas.microsoft.com/office/drawing/2014/main" id="{07693D03-3840-9842-BB53-601894C90673}"/>
              </a:ext>
            </a:extLst>
          </p:cNvPr>
          <p:cNvSpPr>
            <a:spLocks noGrp="1"/>
          </p:cNvSpPr>
          <p:nvPr>
            <p:ph type="body" sz="quarter" idx="3"/>
          </p:nvPr>
        </p:nvSpPr>
        <p:spPr>
          <a:xfrm>
            <a:off x="6172200" y="1415340"/>
            <a:ext cx="5183188" cy="823912"/>
          </a:xfrm>
          <a:solidFill>
            <a:srgbClr val="1B4AC3"/>
          </a:solidFill>
        </p:spPr>
        <p:txBody>
          <a:bodyPr anchor="ctr"/>
          <a:lstStyle/>
          <a:p>
            <a:pPr algn="ctr"/>
            <a:r>
              <a:rPr lang="en-US" dirty="0">
                <a:solidFill>
                  <a:schemeClr val="bg1"/>
                </a:solidFill>
              </a:rPr>
              <a:t>Model #2 - PCA + </a:t>
            </a:r>
            <a:r>
              <a:rPr lang="en-US" dirty="0" err="1">
                <a:solidFill>
                  <a:schemeClr val="bg1"/>
                </a:solidFill>
              </a:rPr>
              <a:t>KMeans</a:t>
            </a:r>
            <a:r>
              <a:rPr lang="en-US" dirty="0">
                <a:solidFill>
                  <a:schemeClr val="bg1"/>
                </a:solidFill>
              </a:rPr>
              <a:t> </a:t>
            </a:r>
          </a:p>
        </p:txBody>
      </p:sp>
      <p:sp>
        <p:nvSpPr>
          <p:cNvPr id="8" name="Content Placeholder 7">
            <a:extLst>
              <a:ext uri="{FF2B5EF4-FFF2-40B4-BE49-F238E27FC236}">
                <a16:creationId xmlns:a16="http://schemas.microsoft.com/office/drawing/2014/main" id="{748F5F20-FE44-DC43-BA30-B0A3E892A46A}"/>
              </a:ext>
            </a:extLst>
          </p:cNvPr>
          <p:cNvSpPr>
            <a:spLocks noGrp="1"/>
          </p:cNvSpPr>
          <p:nvPr>
            <p:ph sz="quarter" idx="4"/>
          </p:nvPr>
        </p:nvSpPr>
        <p:spPr>
          <a:xfrm>
            <a:off x="6172200" y="2239252"/>
            <a:ext cx="5183188" cy="3684588"/>
          </a:xfrm>
          <a:solidFill>
            <a:srgbClr val="EBF0F7"/>
          </a:solidFill>
        </p:spPr>
        <p:txBody>
          <a:bodyPr>
            <a:normAutofit/>
          </a:bodyPr>
          <a:lstStyle/>
          <a:p>
            <a:pPr>
              <a:lnSpc>
                <a:spcPct val="110000"/>
              </a:lnSpc>
              <a:spcBef>
                <a:spcPts val="0"/>
              </a:spcBef>
            </a:pPr>
            <a:r>
              <a:rPr lang="en-US" dirty="0"/>
              <a:t>PCA reduced the dimensionality of the data and represents the multivariate data set as smaller set of variables to observe trends, jumps, clusters and outliers. </a:t>
            </a:r>
          </a:p>
          <a:p>
            <a:pPr>
              <a:lnSpc>
                <a:spcPct val="110000"/>
              </a:lnSpc>
              <a:spcBef>
                <a:spcPts val="0"/>
              </a:spcBef>
            </a:pPr>
            <a:r>
              <a:rPr lang="en-US" dirty="0"/>
              <a:t>Build </a:t>
            </a:r>
            <a:r>
              <a:rPr lang="en-US" dirty="0" err="1"/>
              <a:t>KMeans</a:t>
            </a:r>
            <a:r>
              <a:rPr lang="en-US" dirty="0"/>
              <a:t> on the top of it</a:t>
            </a:r>
          </a:p>
        </p:txBody>
      </p:sp>
      <p:sp>
        <p:nvSpPr>
          <p:cNvPr id="4" name="Slide Number Placeholder 3">
            <a:extLst>
              <a:ext uri="{FF2B5EF4-FFF2-40B4-BE49-F238E27FC236}">
                <a16:creationId xmlns:a16="http://schemas.microsoft.com/office/drawing/2014/main" id="{15F8777E-2747-3B45-9A2E-13ED3040E453}"/>
              </a:ext>
            </a:extLst>
          </p:cNvPr>
          <p:cNvSpPr>
            <a:spLocks noGrp="1"/>
          </p:cNvSpPr>
          <p:nvPr>
            <p:ph type="sldNum" sz="quarter" idx="12"/>
          </p:nvPr>
        </p:nvSpPr>
        <p:spPr/>
        <p:txBody>
          <a:bodyPr/>
          <a:lstStyle/>
          <a:p>
            <a:fld id="{7D6BF160-D7D6-41DB-A990-C75F8EB5A56E}" type="slidenum">
              <a:rPr lang="en-IN" smtClean="0"/>
              <a:t>11</a:t>
            </a:fld>
            <a:endParaRPr lang="en-IN"/>
          </a:p>
        </p:txBody>
      </p:sp>
      <p:grpSp>
        <p:nvGrpSpPr>
          <p:cNvPr id="15" name="Group 14">
            <a:extLst>
              <a:ext uri="{FF2B5EF4-FFF2-40B4-BE49-F238E27FC236}">
                <a16:creationId xmlns:a16="http://schemas.microsoft.com/office/drawing/2014/main" id="{DC873287-E363-8743-AC7B-CBD3B0B9EB6E}"/>
              </a:ext>
            </a:extLst>
          </p:cNvPr>
          <p:cNvGrpSpPr/>
          <p:nvPr/>
        </p:nvGrpSpPr>
        <p:grpSpPr>
          <a:xfrm>
            <a:off x="2246098" y="6558706"/>
            <a:ext cx="7736102" cy="299294"/>
            <a:chOff x="2355591" y="133531"/>
            <a:chExt cx="7009540" cy="382131"/>
          </a:xfrm>
          <a:solidFill>
            <a:srgbClr val="1B4AC3"/>
          </a:solidFill>
        </p:grpSpPr>
        <p:sp>
          <p:nvSpPr>
            <p:cNvPr id="16" name="Rectangle 15">
              <a:extLst>
                <a:ext uri="{FF2B5EF4-FFF2-40B4-BE49-F238E27FC236}">
                  <a16:creationId xmlns:a16="http://schemas.microsoft.com/office/drawing/2014/main" id="{F7591C97-9834-D44D-A04B-D7DD7398179B}"/>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7" name="Rectangle 16">
              <a:extLst>
                <a:ext uri="{FF2B5EF4-FFF2-40B4-BE49-F238E27FC236}">
                  <a16:creationId xmlns:a16="http://schemas.microsoft.com/office/drawing/2014/main" id="{98724D56-E398-5C49-9271-1D3FF1B25997}"/>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8" name="Rectangle 17">
              <a:extLst>
                <a:ext uri="{FF2B5EF4-FFF2-40B4-BE49-F238E27FC236}">
                  <a16:creationId xmlns:a16="http://schemas.microsoft.com/office/drawing/2014/main" id="{3FFDDADB-DDE3-8343-95C8-73F36F00F708}"/>
                </a:ext>
              </a:extLst>
            </p:cNvPr>
            <p:cNvSpPr>
              <a:spLocks noChangeAspect="1"/>
            </p:cNvSpPr>
            <p:nvPr/>
          </p:nvSpPr>
          <p:spPr>
            <a:xfrm>
              <a:off x="5177896" y="144415"/>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9" name="Rectangle 18">
              <a:extLst>
                <a:ext uri="{FF2B5EF4-FFF2-40B4-BE49-F238E27FC236}">
                  <a16:creationId xmlns:a16="http://schemas.microsoft.com/office/drawing/2014/main" id="{5B49FB62-7E2D-4943-961C-2D2CDAFB7042}"/>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20" name="Rectangle 19">
              <a:extLst>
                <a:ext uri="{FF2B5EF4-FFF2-40B4-BE49-F238E27FC236}">
                  <a16:creationId xmlns:a16="http://schemas.microsoft.com/office/drawing/2014/main" id="{4DE6BE69-16C5-D547-9790-E8529D467371}"/>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pic>
        <p:nvPicPr>
          <p:cNvPr id="41" name="Graphic 40" descr="Chemicals outline">
            <a:extLst>
              <a:ext uri="{FF2B5EF4-FFF2-40B4-BE49-F238E27FC236}">
                <a16:creationId xmlns:a16="http://schemas.microsoft.com/office/drawing/2014/main" id="{B2F4600A-9E59-B14B-8250-DC5BE2659F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8578" y="1472447"/>
            <a:ext cx="755468" cy="755468"/>
          </a:xfrm>
          <a:prstGeom prst="rect">
            <a:avLst/>
          </a:prstGeom>
        </p:spPr>
      </p:pic>
      <p:pic>
        <p:nvPicPr>
          <p:cNvPr id="42" name="Graphic 41" descr="Chemicals outline">
            <a:extLst>
              <a:ext uri="{FF2B5EF4-FFF2-40B4-BE49-F238E27FC236}">
                <a16:creationId xmlns:a16="http://schemas.microsoft.com/office/drawing/2014/main" id="{AB48704F-06BE-234E-B737-0985FBDA59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3855" y="1438102"/>
            <a:ext cx="755468" cy="755468"/>
          </a:xfrm>
          <a:prstGeom prst="rect">
            <a:avLst/>
          </a:prstGeom>
        </p:spPr>
      </p:pic>
    </p:spTree>
    <p:extLst>
      <p:ext uri="{BB962C8B-B14F-4D97-AF65-F5344CB8AC3E}">
        <p14:creationId xmlns:p14="http://schemas.microsoft.com/office/powerpoint/2010/main" val="279477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4554C6-EA6B-1542-BDD1-A4F274C2EBDB}"/>
              </a:ext>
            </a:extLst>
          </p:cNvPr>
          <p:cNvSpPr>
            <a:spLocks noGrp="1"/>
          </p:cNvSpPr>
          <p:nvPr>
            <p:ph type="title"/>
          </p:nvPr>
        </p:nvSpPr>
        <p:spPr>
          <a:xfrm>
            <a:off x="643467" y="321734"/>
            <a:ext cx="4970877" cy="1135737"/>
          </a:xfrm>
        </p:spPr>
        <p:txBody>
          <a:bodyPr>
            <a:normAutofit/>
          </a:bodyPr>
          <a:lstStyle/>
          <a:p>
            <a:r>
              <a:rPr lang="en-US" sz="3600" b="1" dirty="0"/>
              <a:t>Model #1 – K-Means</a:t>
            </a:r>
          </a:p>
        </p:txBody>
      </p:sp>
      <p:sp>
        <p:nvSpPr>
          <p:cNvPr id="3" name="Content Placeholder 2">
            <a:extLst>
              <a:ext uri="{FF2B5EF4-FFF2-40B4-BE49-F238E27FC236}">
                <a16:creationId xmlns:a16="http://schemas.microsoft.com/office/drawing/2014/main" id="{5F40A874-4C80-D948-A467-6C98B4C02280}"/>
              </a:ext>
            </a:extLst>
          </p:cNvPr>
          <p:cNvSpPr>
            <a:spLocks noGrp="1"/>
          </p:cNvSpPr>
          <p:nvPr>
            <p:ph idx="1"/>
          </p:nvPr>
        </p:nvSpPr>
        <p:spPr>
          <a:xfrm>
            <a:off x="643467" y="1782981"/>
            <a:ext cx="5093303" cy="4393982"/>
          </a:xfrm>
        </p:spPr>
        <p:txBody>
          <a:bodyPr>
            <a:normAutofit lnSpcReduction="10000"/>
          </a:bodyPr>
          <a:lstStyle/>
          <a:p>
            <a:r>
              <a:rPr lang="en-US" sz="1600" b="1" dirty="0"/>
              <a:t>Standardization of data </a:t>
            </a:r>
          </a:p>
          <a:p>
            <a:pPr marL="457200" lvl="1" indent="0">
              <a:buNone/>
            </a:pPr>
            <a:r>
              <a:rPr lang="en-IN" sz="1400" dirty="0"/>
              <a:t>As a pre-requisite to KMeans model, the data is Standardised using </a:t>
            </a:r>
            <a:r>
              <a:rPr lang="en-IN" sz="1400" b="1" dirty="0"/>
              <a:t>Standard Scaler </a:t>
            </a:r>
            <a:r>
              <a:rPr lang="en-IN" sz="1400" dirty="0"/>
              <a:t>to bring the entire data to same scale for better interpretation.</a:t>
            </a:r>
          </a:p>
          <a:p>
            <a:r>
              <a:rPr lang="en-IN" sz="1600" b="1" dirty="0"/>
              <a:t>KMeans Clustering</a:t>
            </a:r>
          </a:p>
          <a:p>
            <a:pPr lvl="1"/>
            <a:r>
              <a:rPr lang="en-IN" sz="1400" dirty="0"/>
              <a:t>Using Elbow Method to get the optimal value of K:  We calculated the inertia for the clusters ranging from 1 to 10. Below is the Elbow graph (Inertia v/s no. of clusters) for this data set:</a:t>
            </a:r>
            <a:endParaRPr lang="en-US" sz="1400" dirty="0"/>
          </a:p>
          <a:p>
            <a:pPr marL="457200" lvl="1" indent="0">
              <a:buNone/>
            </a:pPr>
            <a:endParaRPr lang="en-IN" sz="1400" b="1" dirty="0"/>
          </a:p>
          <a:p>
            <a:pPr lvl="1"/>
            <a:endParaRPr lang="en-IN" sz="1400" b="1" dirty="0"/>
          </a:p>
          <a:p>
            <a:pPr marL="457200" lvl="1" indent="0">
              <a:buNone/>
            </a:pPr>
            <a:endParaRPr lang="en-IN" sz="1400" b="1" dirty="0"/>
          </a:p>
          <a:p>
            <a:pPr lvl="1"/>
            <a:endParaRPr lang="en-IN" sz="1400" b="1" dirty="0"/>
          </a:p>
          <a:p>
            <a:pPr lvl="1"/>
            <a:endParaRPr lang="en-IN" sz="1400" b="1" dirty="0"/>
          </a:p>
          <a:p>
            <a:pPr lvl="1"/>
            <a:endParaRPr lang="en-IN" sz="1400" b="1" dirty="0"/>
          </a:p>
          <a:p>
            <a:pPr lvl="1"/>
            <a:endParaRPr lang="en-IN" sz="1400" b="1" dirty="0"/>
          </a:p>
          <a:p>
            <a:pPr lvl="1"/>
            <a:endParaRPr lang="en-US" sz="1400" dirty="0"/>
          </a:p>
          <a:p>
            <a:pPr lvl="1"/>
            <a:r>
              <a:rPr lang="en-IN" sz="1400" dirty="0"/>
              <a:t>The optimal </a:t>
            </a:r>
            <a:r>
              <a:rPr lang="en-IN" sz="1400" b="1" dirty="0"/>
              <a:t>K value is 5 </a:t>
            </a:r>
            <a:r>
              <a:rPr lang="en-IN" sz="1400" dirty="0"/>
              <a:t>in this model as there is a no significant dec in the sum of squared distance.</a:t>
            </a:r>
            <a:endParaRPr lang="en-US" sz="1400" b="1" dirty="0"/>
          </a:p>
          <a:p>
            <a:endParaRPr lang="en-US" sz="1400" dirty="0"/>
          </a:p>
        </p:txBody>
      </p:sp>
      <p:sp>
        <p:nvSpPr>
          <p:cNvPr id="137" name="Isosceles Triangle 13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hart, line chart&#10;&#10;Description automatically generated">
            <a:extLst>
              <a:ext uri="{FF2B5EF4-FFF2-40B4-BE49-F238E27FC236}">
                <a16:creationId xmlns:a16="http://schemas.microsoft.com/office/drawing/2014/main" id="{B85BF15C-9A75-3741-B59C-4E4EDCDAE2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7326" y="3683947"/>
            <a:ext cx="3565583" cy="183509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42" name="Isosceles Triangle 141">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F8FE70F-1B87-1C4F-948B-29510DDC6773}"/>
              </a:ext>
            </a:extLst>
          </p:cNvPr>
          <p:cNvSpPr>
            <a:spLocks noGrp="1"/>
          </p:cNvSpPr>
          <p:nvPr>
            <p:ph type="sldNum" sz="quarter" idx="12"/>
          </p:nvPr>
        </p:nvSpPr>
        <p:spPr>
          <a:xfrm>
            <a:off x="8805333" y="6356350"/>
            <a:ext cx="2743200" cy="365125"/>
          </a:xfrm>
        </p:spPr>
        <p:txBody>
          <a:bodyPr>
            <a:normAutofit/>
          </a:bodyPr>
          <a:lstStyle/>
          <a:p>
            <a:pPr>
              <a:spcAft>
                <a:spcPts val="600"/>
              </a:spcAft>
            </a:pPr>
            <a:fld id="{7D6BF160-D7D6-41DB-A990-C75F8EB5A56E}" type="slidenum">
              <a:rPr lang="en-IN" smtClean="0"/>
              <a:pPr>
                <a:spcAft>
                  <a:spcPts val="600"/>
                </a:spcAft>
              </a:pPr>
              <a:t>12</a:t>
            </a:fld>
            <a:endParaRPr lang="en-IN"/>
          </a:p>
        </p:txBody>
      </p:sp>
      <p:sp>
        <p:nvSpPr>
          <p:cNvPr id="19" name="Content Placeholder 2">
            <a:extLst>
              <a:ext uri="{FF2B5EF4-FFF2-40B4-BE49-F238E27FC236}">
                <a16:creationId xmlns:a16="http://schemas.microsoft.com/office/drawing/2014/main" id="{5720462D-960E-6C40-826F-491534EC80AB}"/>
              </a:ext>
            </a:extLst>
          </p:cNvPr>
          <p:cNvSpPr txBox="1">
            <a:spLocks/>
          </p:cNvSpPr>
          <p:nvPr/>
        </p:nvSpPr>
        <p:spPr>
          <a:xfrm>
            <a:off x="6096000" y="1782981"/>
            <a:ext cx="4970877"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00" lvl="1" indent="-317500"/>
            <a:r>
              <a:rPr lang="en-IN" sz="1400" dirty="0"/>
              <a:t>We will segment the customers using K Means clustering algorithm. And plot the clusters as given below:</a:t>
            </a:r>
            <a:endParaRPr lang="en-US" sz="1400" dirty="0"/>
          </a:p>
          <a:p>
            <a:pPr marL="317500" lvl="1" indent="-317500"/>
            <a:endParaRPr lang="en-IN" sz="1400" dirty="0">
              <a:solidFill>
                <a:srgbClr val="FF0000"/>
              </a:solidFill>
            </a:endParaRPr>
          </a:p>
          <a:p>
            <a:pPr marL="317500" lvl="1" indent="-317500"/>
            <a:endParaRPr lang="en-IN" sz="1400" dirty="0">
              <a:solidFill>
                <a:srgbClr val="FF0000"/>
              </a:solidFill>
            </a:endParaRPr>
          </a:p>
          <a:p>
            <a:pPr marL="317500" lvl="1" indent="-317500"/>
            <a:endParaRPr lang="en-IN" sz="1400" dirty="0">
              <a:solidFill>
                <a:srgbClr val="FF0000"/>
              </a:solidFill>
            </a:endParaRPr>
          </a:p>
          <a:p>
            <a:pPr marL="317500" lvl="1" indent="-317500"/>
            <a:endParaRPr lang="en-IN" sz="1400" dirty="0">
              <a:solidFill>
                <a:srgbClr val="FF0000"/>
              </a:solidFill>
            </a:endParaRPr>
          </a:p>
          <a:p>
            <a:pPr marL="317500" lvl="1" indent="-317500"/>
            <a:endParaRPr lang="en-IN" sz="1400" dirty="0">
              <a:solidFill>
                <a:srgbClr val="FF0000"/>
              </a:solidFill>
            </a:endParaRPr>
          </a:p>
          <a:p>
            <a:pPr marL="317500" lvl="1" indent="-317500"/>
            <a:endParaRPr lang="en-IN" sz="1400" dirty="0">
              <a:solidFill>
                <a:srgbClr val="FF0000"/>
              </a:solidFill>
            </a:endParaRPr>
          </a:p>
          <a:p>
            <a:pPr marL="317500" lvl="1" indent="-317500"/>
            <a:endParaRPr lang="en-IN" sz="1400" dirty="0">
              <a:solidFill>
                <a:srgbClr val="FF0000"/>
              </a:solidFill>
            </a:endParaRPr>
          </a:p>
          <a:p>
            <a:pPr marL="317500" lvl="1" indent="-317500"/>
            <a:endParaRPr lang="en-IN" sz="1400" dirty="0">
              <a:solidFill>
                <a:srgbClr val="FF0000"/>
              </a:solidFill>
            </a:endParaRPr>
          </a:p>
          <a:p>
            <a:pPr marL="317500" lvl="1" indent="-317500">
              <a:buNone/>
            </a:pPr>
            <a:endParaRPr lang="en-IN" sz="1400" dirty="0">
              <a:solidFill>
                <a:srgbClr val="FF0000"/>
              </a:solidFill>
            </a:endParaRPr>
          </a:p>
          <a:p>
            <a:pPr marL="317500" lvl="1" indent="-317500"/>
            <a:r>
              <a:rPr lang="en-IN" sz="1600" b="1" dirty="0"/>
              <a:t>Silhouette Score : </a:t>
            </a:r>
            <a:r>
              <a:rPr lang="en-IN" sz="1400" dirty="0"/>
              <a:t>The silhouette score for model #1 is </a:t>
            </a:r>
            <a:r>
              <a:rPr lang="en-IN" sz="1400" b="1" dirty="0"/>
              <a:t>0.27</a:t>
            </a:r>
            <a:endParaRPr lang="en-US" sz="1400" b="1" dirty="0"/>
          </a:p>
        </p:txBody>
      </p:sp>
      <p:pic>
        <p:nvPicPr>
          <p:cNvPr id="20" name="Picture 2">
            <a:extLst>
              <a:ext uri="{FF2B5EF4-FFF2-40B4-BE49-F238E27FC236}">
                <a16:creationId xmlns:a16="http://schemas.microsoft.com/office/drawing/2014/main" id="{22B68246-E9B3-E54E-A6F1-53D9CCCEB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9" y="2535874"/>
            <a:ext cx="4070404" cy="196494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DA3E6A6-8DE4-1544-8BA9-E792819B036E}"/>
              </a:ext>
            </a:extLst>
          </p:cNvPr>
          <p:cNvGrpSpPr/>
          <p:nvPr/>
        </p:nvGrpSpPr>
        <p:grpSpPr>
          <a:xfrm>
            <a:off x="2246098" y="6558706"/>
            <a:ext cx="7736102" cy="299294"/>
            <a:chOff x="2355591" y="133531"/>
            <a:chExt cx="7009540" cy="382131"/>
          </a:xfrm>
          <a:solidFill>
            <a:srgbClr val="1B4AC3"/>
          </a:solidFill>
        </p:grpSpPr>
        <p:sp>
          <p:nvSpPr>
            <p:cNvPr id="22" name="Rectangle 21">
              <a:extLst>
                <a:ext uri="{FF2B5EF4-FFF2-40B4-BE49-F238E27FC236}">
                  <a16:creationId xmlns:a16="http://schemas.microsoft.com/office/drawing/2014/main" id="{880B42ED-E45B-0849-B974-02468B55AB97}"/>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23" name="Rectangle 22">
              <a:extLst>
                <a:ext uri="{FF2B5EF4-FFF2-40B4-BE49-F238E27FC236}">
                  <a16:creationId xmlns:a16="http://schemas.microsoft.com/office/drawing/2014/main" id="{6FA14128-93AE-1042-97B4-7B15E1AD758C}"/>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24" name="Rectangle 23">
              <a:extLst>
                <a:ext uri="{FF2B5EF4-FFF2-40B4-BE49-F238E27FC236}">
                  <a16:creationId xmlns:a16="http://schemas.microsoft.com/office/drawing/2014/main" id="{629DAADA-ACAE-7D47-ACF2-31FC409495C5}"/>
                </a:ext>
              </a:extLst>
            </p:cNvPr>
            <p:cNvSpPr>
              <a:spLocks noChangeAspect="1"/>
            </p:cNvSpPr>
            <p:nvPr/>
          </p:nvSpPr>
          <p:spPr>
            <a:xfrm>
              <a:off x="5177896" y="144415"/>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25" name="Rectangle 24">
              <a:extLst>
                <a:ext uri="{FF2B5EF4-FFF2-40B4-BE49-F238E27FC236}">
                  <a16:creationId xmlns:a16="http://schemas.microsoft.com/office/drawing/2014/main" id="{FBF34F69-72B7-374D-A3E5-60F72075E7A7}"/>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26" name="Rectangle 25">
              <a:extLst>
                <a:ext uri="{FF2B5EF4-FFF2-40B4-BE49-F238E27FC236}">
                  <a16:creationId xmlns:a16="http://schemas.microsoft.com/office/drawing/2014/main" id="{ADA1814B-3352-2043-B8C8-0F4DC829D55B}"/>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pic>
        <p:nvPicPr>
          <p:cNvPr id="27" name="Graphic 26" descr="Fast Forward with solid fill">
            <a:extLst>
              <a:ext uri="{FF2B5EF4-FFF2-40B4-BE49-F238E27FC236}">
                <a16:creationId xmlns:a16="http://schemas.microsoft.com/office/drawing/2014/main" id="{B2503FC2-7DE5-2C47-980A-3C0232C631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37" y="1688846"/>
            <a:ext cx="407935" cy="407935"/>
          </a:xfrm>
          <a:prstGeom prst="rect">
            <a:avLst/>
          </a:prstGeom>
        </p:spPr>
      </p:pic>
      <p:pic>
        <p:nvPicPr>
          <p:cNvPr id="28" name="Graphic 27" descr="Fast Forward with solid fill">
            <a:extLst>
              <a:ext uri="{FF2B5EF4-FFF2-40B4-BE49-F238E27FC236}">
                <a16:creationId xmlns:a16="http://schemas.microsoft.com/office/drawing/2014/main" id="{A20040DC-C658-D746-844F-F552CE687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1058" y="4455851"/>
            <a:ext cx="407935" cy="407935"/>
          </a:xfrm>
          <a:prstGeom prst="rect">
            <a:avLst/>
          </a:prstGeom>
        </p:spPr>
      </p:pic>
      <p:pic>
        <p:nvPicPr>
          <p:cNvPr id="29" name="Graphic 28" descr="Fast Forward with solid fill">
            <a:extLst>
              <a:ext uri="{FF2B5EF4-FFF2-40B4-BE49-F238E27FC236}">
                <a16:creationId xmlns:a16="http://schemas.microsoft.com/office/drawing/2014/main" id="{BD456E64-823A-6F48-84E9-9230DE3B31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37" y="2611681"/>
            <a:ext cx="407935" cy="407935"/>
          </a:xfrm>
          <a:prstGeom prst="rect">
            <a:avLst/>
          </a:prstGeom>
        </p:spPr>
      </p:pic>
    </p:spTree>
    <p:extLst>
      <p:ext uri="{BB962C8B-B14F-4D97-AF65-F5344CB8AC3E}">
        <p14:creationId xmlns:p14="http://schemas.microsoft.com/office/powerpoint/2010/main" val="3567997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4002B-8837-FA47-BFD3-9F356C2DA241}"/>
              </a:ext>
            </a:extLst>
          </p:cNvPr>
          <p:cNvSpPr>
            <a:spLocks noGrp="1"/>
          </p:cNvSpPr>
          <p:nvPr>
            <p:ph type="title"/>
          </p:nvPr>
        </p:nvSpPr>
        <p:spPr/>
        <p:txBody>
          <a:bodyPr/>
          <a:lstStyle/>
          <a:p>
            <a:r>
              <a:rPr lang="en-US" sz="3600" b="1" dirty="0"/>
              <a:t>Model #2 - PCA + K-Means </a:t>
            </a:r>
          </a:p>
        </p:txBody>
      </p:sp>
      <p:sp>
        <p:nvSpPr>
          <p:cNvPr id="3" name="Content Placeholder 2">
            <a:extLst>
              <a:ext uri="{FF2B5EF4-FFF2-40B4-BE49-F238E27FC236}">
                <a16:creationId xmlns:a16="http://schemas.microsoft.com/office/drawing/2014/main" id="{F385BBDA-A886-1242-9E07-D820CE18015F}"/>
              </a:ext>
            </a:extLst>
          </p:cNvPr>
          <p:cNvSpPr>
            <a:spLocks noGrp="1"/>
          </p:cNvSpPr>
          <p:nvPr>
            <p:ph idx="1"/>
          </p:nvPr>
        </p:nvSpPr>
        <p:spPr>
          <a:xfrm>
            <a:off x="838200" y="1825625"/>
            <a:ext cx="5257800" cy="4351338"/>
          </a:xfrm>
        </p:spPr>
        <p:txBody>
          <a:bodyPr>
            <a:normAutofit/>
          </a:bodyPr>
          <a:lstStyle/>
          <a:p>
            <a:pPr marL="0" indent="0">
              <a:buNone/>
            </a:pPr>
            <a:r>
              <a:rPr lang="en-IN" sz="1600" b="1" dirty="0"/>
              <a:t>Dimensionality Reduction using PCA (Principal Component Analysis): </a:t>
            </a:r>
            <a:r>
              <a:rPr lang="en-IN" sz="1600" dirty="0"/>
              <a:t>PCA reduced the dimensionality of the data and represents the multivariate data set as smaller set of variables (summary indices) to observe trends, jumps, clusters and outliers. </a:t>
            </a:r>
          </a:p>
          <a:p>
            <a:pPr marL="0" indent="0">
              <a:buNone/>
            </a:pPr>
            <a:r>
              <a:rPr lang="en-IN" sz="1600" dirty="0"/>
              <a:t>The PCA graph indicates, majority of the </a:t>
            </a:r>
            <a:r>
              <a:rPr lang="en-IN" sz="1600" b="1" dirty="0"/>
              <a:t>variance (95%) </a:t>
            </a:r>
            <a:r>
              <a:rPr lang="en-IN" sz="1600" dirty="0"/>
              <a:t>is explained by </a:t>
            </a:r>
            <a:r>
              <a:rPr lang="en-IN" sz="1600" b="1" dirty="0"/>
              <a:t>PC1 &amp; PC2 together</a:t>
            </a:r>
            <a:r>
              <a:rPr lang="en-IN" sz="1600" dirty="0"/>
              <a:t>. So, we will take PC1 &amp; PC2 and further build the model on this. </a:t>
            </a:r>
            <a:endParaRPr lang="en-US" sz="1600" dirty="0"/>
          </a:p>
          <a:p>
            <a:endParaRPr lang="en-US" sz="1600" dirty="0"/>
          </a:p>
        </p:txBody>
      </p:sp>
      <p:sp>
        <p:nvSpPr>
          <p:cNvPr id="4" name="Slide Number Placeholder 3">
            <a:extLst>
              <a:ext uri="{FF2B5EF4-FFF2-40B4-BE49-F238E27FC236}">
                <a16:creationId xmlns:a16="http://schemas.microsoft.com/office/drawing/2014/main" id="{576476C8-FB7F-D244-8395-6538073D6698}"/>
              </a:ext>
            </a:extLst>
          </p:cNvPr>
          <p:cNvSpPr>
            <a:spLocks noGrp="1"/>
          </p:cNvSpPr>
          <p:nvPr>
            <p:ph type="sldNum" sz="quarter" idx="12"/>
          </p:nvPr>
        </p:nvSpPr>
        <p:spPr/>
        <p:txBody>
          <a:bodyPr/>
          <a:lstStyle/>
          <a:p>
            <a:fld id="{7D6BF160-D7D6-41DB-A990-C75F8EB5A56E}" type="slidenum">
              <a:rPr lang="en-IN" smtClean="0"/>
              <a:t>13</a:t>
            </a:fld>
            <a:endParaRPr lang="en-IN"/>
          </a:p>
        </p:txBody>
      </p:sp>
      <p:sp>
        <p:nvSpPr>
          <p:cNvPr id="6" name="Content Placeholder 2">
            <a:extLst>
              <a:ext uri="{FF2B5EF4-FFF2-40B4-BE49-F238E27FC236}">
                <a16:creationId xmlns:a16="http://schemas.microsoft.com/office/drawing/2014/main" id="{86FD40A8-9351-D949-B55C-B9FFA5A668F2}"/>
              </a:ext>
            </a:extLst>
          </p:cNvPr>
          <p:cNvSpPr txBox="1">
            <a:spLocks/>
          </p:cNvSpPr>
          <p:nvPr/>
        </p:nvSpPr>
        <p:spPr>
          <a:xfrm>
            <a:off x="6254233" y="1813112"/>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b="1" dirty="0"/>
              <a:t>KMeans Clustering</a:t>
            </a:r>
          </a:p>
          <a:p>
            <a:pPr lvl="1"/>
            <a:r>
              <a:rPr lang="en-IN" sz="1600" b="1" dirty="0"/>
              <a:t>Elbow Curve</a:t>
            </a:r>
            <a:r>
              <a:rPr lang="en-IN" sz="1400" b="1" dirty="0"/>
              <a:t>: </a:t>
            </a:r>
            <a:r>
              <a:rPr lang="en-IN" sz="1400" dirty="0"/>
              <a:t>Using Elbow Method To get the optimal value of K: We calculated the inertia for the clusters ranging from 1 to 10. Below is the Elbow graph (Inertia v/s no. of clusters) for this data set:</a:t>
            </a:r>
            <a:endParaRPr lang="en-IN" sz="1400" b="1" dirty="0">
              <a:solidFill>
                <a:srgbClr val="FF0000"/>
              </a:solidFill>
            </a:endParaRPr>
          </a:p>
        </p:txBody>
      </p:sp>
      <p:pic>
        <p:nvPicPr>
          <p:cNvPr id="7" name="Picture 2">
            <a:extLst>
              <a:ext uri="{FF2B5EF4-FFF2-40B4-BE49-F238E27FC236}">
                <a16:creationId xmlns:a16="http://schemas.microsoft.com/office/drawing/2014/main" id="{056766C4-CCEF-7E48-A387-F5F4C7F6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262" y="3009600"/>
            <a:ext cx="3689556" cy="2167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E3F9EA-0C15-3D49-BB09-2285BB5F8D4B}"/>
              </a:ext>
            </a:extLst>
          </p:cNvPr>
          <p:cNvSpPr txBox="1"/>
          <p:nvPr/>
        </p:nvSpPr>
        <p:spPr>
          <a:xfrm>
            <a:off x="6365348" y="5296750"/>
            <a:ext cx="5146685" cy="757130"/>
          </a:xfrm>
          <a:prstGeom prst="rect">
            <a:avLst/>
          </a:prstGeom>
          <a:noFill/>
        </p:spPr>
        <p:txBody>
          <a:bodyPr wrap="square" rtlCol="0">
            <a:spAutoFit/>
          </a:bodyPr>
          <a:lstStyle/>
          <a:p>
            <a:pPr marL="685800" lvl="1" indent="-228600">
              <a:lnSpc>
                <a:spcPct val="90000"/>
              </a:lnSpc>
              <a:spcBef>
                <a:spcPts val="500"/>
              </a:spcBef>
              <a:buFont typeface="Arial" panose="020B0604020202020204" pitchFamily="34" charset="0"/>
              <a:buChar char="•"/>
            </a:pPr>
            <a:r>
              <a:rPr lang="en-IN" sz="1400" dirty="0">
                <a:solidFill>
                  <a:prstClr val="black"/>
                </a:solidFill>
              </a:rPr>
              <a:t>The optimal </a:t>
            </a:r>
            <a:r>
              <a:rPr lang="en-IN" sz="1400" b="1" dirty="0">
                <a:solidFill>
                  <a:prstClr val="black"/>
                </a:solidFill>
              </a:rPr>
              <a:t>K value is 3 </a:t>
            </a:r>
            <a:r>
              <a:rPr lang="en-IN" sz="1400" dirty="0"/>
              <a:t>as there is a no significant decrease in the sum of squared distance.</a:t>
            </a:r>
            <a:endParaRPr lang="en-US" sz="1400" dirty="0">
              <a:solidFill>
                <a:prstClr val="black"/>
              </a:solidFill>
            </a:endParaRPr>
          </a:p>
          <a:p>
            <a:endParaRPr lang="en-US" dirty="0"/>
          </a:p>
        </p:txBody>
      </p:sp>
      <p:grpSp>
        <p:nvGrpSpPr>
          <p:cNvPr id="9" name="Group 8">
            <a:extLst>
              <a:ext uri="{FF2B5EF4-FFF2-40B4-BE49-F238E27FC236}">
                <a16:creationId xmlns:a16="http://schemas.microsoft.com/office/drawing/2014/main" id="{481AEFA1-6B02-3345-AA3E-795E99D346D2}"/>
              </a:ext>
            </a:extLst>
          </p:cNvPr>
          <p:cNvGrpSpPr/>
          <p:nvPr/>
        </p:nvGrpSpPr>
        <p:grpSpPr>
          <a:xfrm>
            <a:off x="2246098" y="6558706"/>
            <a:ext cx="7736102" cy="299294"/>
            <a:chOff x="2355591" y="133531"/>
            <a:chExt cx="7009540" cy="382131"/>
          </a:xfrm>
          <a:solidFill>
            <a:srgbClr val="1B4AC3"/>
          </a:solidFill>
        </p:grpSpPr>
        <p:sp>
          <p:nvSpPr>
            <p:cNvPr id="10" name="Rectangle 9">
              <a:extLst>
                <a:ext uri="{FF2B5EF4-FFF2-40B4-BE49-F238E27FC236}">
                  <a16:creationId xmlns:a16="http://schemas.microsoft.com/office/drawing/2014/main" id="{8D900B70-36CF-A04E-B27E-54A8451C0BEC}"/>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1" name="Rectangle 10">
              <a:extLst>
                <a:ext uri="{FF2B5EF4-FFF2-40B4-BE49-F238E27FC236}">
                  <a16:creationId xmlns:a16="http://schemas.microsoft.com/office/drawing/2014/main" id="{9098E48C-B357-D148-A09D-D3C422DD1ACE}"/>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2" name="Rectangle 11">
              <a:extLst>
                <a:ext uri="{FF2B5EF4-FFF2-40B4-BE49-F238E27FC236}">
                  <a16:creationId xmlns:a16="http://schemas.microsoft.com/office/drawing/2014/main" id="{1F400EC7-DFCC-C542-9AE7-F8141C8D3382}"/>
                </a:ext>
              </a:extLst>
            </p:cNvPr>
            <p:cNvSpPr>
              <a:spLocks noChangeAspect="1"/>
            </p:cNvSpPr>
            <p:nvPr/>
          </p:nvSpPr>
          <p:spPr>
            <a:xfrm>
              <a:off x="5177896" y="144415"/>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3" name="Rectangle 12">
              <a:extLst>
                <a:ext uri="{FF2B5EF4-FFF2-40B4-BE49-F238E27FC236}">
                  <a16:creationId xmlns:a16="http://schemas.microsoft.com/office/drawing/2014/main" id="{C4BF950D-7A71-3A41-9ECA-0F7F964A22C7}"/>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4" name="Rectangle 13">
              <a:extLst>
                <a:ext uri="{FF2B5EF4-FFF2-40B4-BE49-F238E27FC236}">
                  <a16:creationId xmlns:a16="http://schemas.microsoft.com/office/drawing/2014/main" id="{5916E376-7354-774D-9AC1-FFDC7F118C43}"/>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grpSp>
        <p:nvGrpSpPr>
          <p:cNvPr id="15" name="Group 14">
            <a:extLst>
              <a:ext uri="{FF2B5EF4-FFF2-40B4-BE49-F238E27FC236}">
                <a16:creationId xmlns:a16="http://schemas.microsoft.com/office/drawing/2014/main" id="{DEB0223E-B7D7-1F42-BD4C-653F023F6620}"/>
              </a:ext>
            </a:extLst>
          </p:cNvPr>
          <p:cNvGrpSpPr/>
          <p:nvPr/>
        </p:nvGrpSpPr>
        <p:grpSpPr>
          <a:xfrm>
            <a:off x="838199" y="4001294"/>
            <a:ext cx="4770575" cy="2310606"/>
            <a:chOff x="838199" y="4001294"/>
            <a:chExt cx="4770575" cy="2310606"/>
          </a:xfrm>
        </p:grpSpPr>
        <p:pic>
          <p:nvPicPr>
            <p:cNvPr id="1026" name="Picture 2">
              <a:extLst>
                <a:ext uri="{FF2B5EF4-FFF2-40B4-BE49-F238E27FC236}">
                  <a16:creationId xmlns:a16="http://schemas.microsoft.com/office/drawing/2014/main" id="{44987A58-CA53-6547-844C-E69C6E282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001294"/>
              <a:ext cx="4770575" cy="23106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B8338CA-35E0-9B41-A5D6-7DC79968DE33}"/>
                </a:ext>
              </a:extLst>
            </p:cNvPr>
            <p:cNvSpPr/>
            <p:nvPr/>
          </p:nvSpPr>
          <p:spPr>
            <a:xfrm>
              <a:off x="1563933" y="4170219"/>
              <a:ext cx="1068430" cy="1810722"/>
            </a:xfrm>
            <a:prstGeom prst="rect">
              <a:avLst/>
            </a:prstGeom>
            <a:solidFill>
              <a:srgbClr val="1B4A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E659D1-68C6-6C4C-B408-42BE1CD76D11}"/>
                </a:ext>
              </a:extLst>
            </p:cNvPr>
            <p:cNvSpPr/>
            <p:nvPr/>
          </p:nvSpPr>
          <p:spPr>
            <a:xfrm>
              <a:off x="2919030" y="5703025"/>
              <a:ext cx="1068430" cy="259952"/>
            </a:xfrm>
            <a:prstGeom prst="rect">
              <a:avLst/>
            </a:prstGeom>
            <a:solidFill>
              <a:srgbClr val="1B4A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48D2B2-5222-5845-9F98-9653A79FC70B}"/>
                </a:ext>
              </a:extLst>
            </p:cNvPr>
            <p:cNvSpPr/>
            <p:nvPr/>
          </p:nvSpPr>
          <p:spPr>
            <a:xfrm>
              <a:off x="4261438" y="5952413"/>
              <a:ext cx="1068430" cy="36000"/>
            </a:xfrm>
            <a:prstGeom prst="rect">
              <a:avLst/>
            </a:prstGeom>
            <a:solidFill>
              <a:srgbClr val="1B4A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Graphic 18" descr="Fast Forward with solid fill">
            <a:extLst>
              <a:ext uri="{FF2B5EF4-FFF2-40B4-BE49-F238E27FC236}">
                <a16:creationId xmlns:a16="http://schemas.microsoft.com/office/drawing/2014/main" id="{C8D17934-8EF8-2348-BC25-50CD7F1273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264" y="1813112"/>
            <a:ext cx="407935" cy="407935"/>
          </a:xfrm>
          <a:prstGeom prst="rect">
            <a:avLst/>
          </a:prstGeom>
        </p:spPr>
      </p:pic>
      <p:pic>
        <p:nvPicPr>
          <p:cNvPr id="22" name="Graphic 21" descr="Fast Forward with solid fill">
            <a:extLst>
              <a:ext uri="{FF2B5EF4-FFF2-40B4-BE49-F238E27FC236}">
                <a16:creationId xmlns:a16="http://schemas.microsoft.com/office/drawing/2014/main" id="{4BF17C7B-D50E-2E46-8247-7D79889C14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742051"/>
            <a:ext cx="407935" cy="407935"/>
          </a:xfrm>
          <a:prstGeom prst="rect">
            <a:avLst/>
          </a:prstGeom>
        </p:spPr>
      </p:pic>
    </p:spTree>
    <p:extLst>
      <p:ext uri="{BB962C8B-B14F-4D97-AF65-F5344CB8AC3E}">
        <p14:creationId xmlns:p14="http://schemas.microsoft.com/office/powerpoint/2010/main" val="1547917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3B56B-8210-B648-B11A-A2C5FFED02FF}"/>
              </a:ext>
            </a:extLst>
          </p:cNvPr>
          <p:cNvSpPr>
            <a:spLocks noGrp="1"/>
          </p:cNvSpPr>
          <p:nvPr>
            <p:ph idx="1"/>
          </p:nvPr>
        </p:nvSpPr>
        <p:spPr>
          <a:xfrm>
            <a:off x="838200" y="549718"/>
            <a:ext cx="10515600" cy="5806632"/>
          </a:xfrm>
        </p:spPr>
        <p:txBody>
          <a:bodyPr>
            <a:normAutofit/>
          </a:bodyPr>
          <a:lstStyle/>
          <a:p>
            <a:pPr lvl="1"/>
            <a:endParaRPr lang="en-US" sz="1400" dirty="0">
              <a:solidFill>
                <a:srgbClr val="FF0000"/>
              </a:solidFill>
            </a:endParaRPr>
          </a:p>
          <a:p>
            <a:pPr lvl="1"/>
            <a:r>
              <a:rPr lang="en-IN" sz="1400" dirty="0"/>
              <a:t>We will segment the customers using K Means clustering algorithm. And plot the clusters as given below:</a:t>
            </a:r>
            <a:endParaRPr lang="en-US" sz="1400" dirty="0"/>
          </a:p>
          <a:p>
            <a:pPr lvl="1"/>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marL="457200" lvl="1" indent="0">
              <a:buNone/>
            </a:pPr>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lvl="1"/>
            <a:endParaRPr lang="en-IN" sz="1600" b="1" dirty="0"/>
          </a:p>
          <a:p>
            <a:pPr lvl="1"/>
            <a:r>
              <a:rPr lang="en-IN" sz="1600" b="1" dirty="0"/>
              <a:t>RFM Centroids: Below are the Recency, frequency and monetary centroids of each cluster </a:t>
            </a:r>
          </a:p>
          <a:p>
            <a:pPr lvl="1"/>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lvl="1"/>
            <a:endParaRPr lang="en-IN" sz="1400" dirty="0">
              <a:solidFill>
                <a:srgbClr val="FF0000"/>
              </a:solidFill>
            </a:endParaRPr>
          </a:p>
          <a:p>
            <a:pPr lvl="1"/>
            <a:r>
              <a:rPr lang="en-IN" sz="1600" b="1" dirty="0"/>
              <a:t>Silhouette Score: </a:t>
            </a:r>
            <a:r>
              <a:rPr lang="en-IN" sz="1600" dirty="0"/>
              <a:t>The silhouette score for model #1 is </a:t>
            </a:r>
            <a:r>
              <a:rPr lang="en-IN" sz="1600" b="1" dirty="0"/>
              <a:t>0.52</a:t>
            </a:r>
            <a:endParaRPr lang="en-US" sz="1600" b="1" dirty="0"/>
          </a:p>
          <a:p>
            <a:pPr lvl="1"/>
            <a:endParaRPr lang="en-IN" sz="1400" dirty="0">
              <a:solidFill>
                <a:srgbClr val="FF0000"/>
              </a:solidFill>
            </a:endParaRPr>
          </a:p>
        </p:txBody>
      </p:sp>
      <p:sp>
        <p:nvSpPr>
          <p:cNvPr id="4" name="Slide Number Placeholder 3">
            <a:extLst>
              <a:ext uri="{FF2B5EF4-FFF2-40B4-BE49-F238E27FC236}">
                <a16:creationId xmlns:a16="http://schemas.microsoft.com/office/drawing/2014/main" id="{35E6F896-2D82-7D44-9A69-C07BB099C38B}"/>
              </a:ext>
            </a:extLst>
          </p:cNvPr>
          <p:cNvSpPr>
            <a:spLocks noGrp="1"/>
          </p:cNvSpPr>
          <p:nvPr>
            <p:ph type="sldNum" sz="quarter" idx="12"/>
          </p:nvPr>
        </p:nvSpPr>
        <p:spPr/>
        <p:txBody>
          <a:bodyPr/>
          <a:lstStyle/>
          <a:p>
            <a:fld id="{7D6BF160-D7D6-41DB-A990-C75F8EB5A56E}" type="slidenum">
              <a:rPr lang="en-IN" smtClean="0"/>
              <a:t>14</a:t>
            </a:fld>
            <a:endParaRPr lang="en-IN"/>
          </a:p>
        </p:txBody>
      </p:sp>
      <p:pic>
        <p:nvPicPr>
          <p:cNvPr id="2052" name="Picture 4">
            <a:extLst>
              <a:ext uri="{FF2B5EF4-FFF2-40B4-BE49-F238E27FC236}">
                <a16:creationId xmlns:a16="http://schemas.microsoft.com/office/drawing/2014/main" id="{FADE7AF1-2560-B04D-ABD9-6C4524732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770" y="1311243"/>
            <a:ext cx="5620968" cy="27733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6ACD4DBB-352A-8D4E-8943-0671DCC4B850}"/>
              </a:ext>
            </a:extLst>
          </p:cNvPr>
          <p:cNvGraphicFramePr>
            <a:graphicFrameLocks noGrp="1"/>
          </p:cNvGraphicFramePr>
          <p:nvPr>
            <p:extLst>
              <p:ext uri="{D42A27DB-BD31-4B8C-83A1-F6EECF244321}">
                <p14:modId xmlns:p14="http://schemas.microsoft.com/office/powerpoint/2010/main" val="479739865"/>
              </p:ext>
            </p:extLst>
          </p:nvPr>
        </p:nvGraphicFramePr>
        <p:xfrm>
          <a:off x="1586647" y="4563687"/>
          <a:ext cx="8510078" cy="983068"/>
        </p:xfrm>
        <a:graphic>
          <a:graphicData uri="http://schemas.openxmlformats.org/drawingml/2006/table">
            <a:tbl>
              <a:tblPr firstRow="1" bandRow="1">
                <a:tableStyleId>{7DF18680-E054-41AD-8BC1-D1AEF772440D}</a:tableStyleId>
              </a:tblPr>
              <a:tblGrid>
                <a:gridCol w="1593723">
                  <a:extLst>
                    <a:ext uri="{9D8B030D-6E8A-4147-A177-3AD203B41FA5}">
                      <a16:colId xmlns:a16="http://schemas.microsoft.com/office/drawing/2014/main" val="1089996035"/>
                    </a:ext>
                  </a:extLst>
                </a:gridCol>
                <a:gridCol w="2165829">
                  <a:extLst>
                    <a:ext uri="{9D8B030D-6E8A-4147-A177-3AD203B41FA5}">
                      <a16:colId xmlns:a16="http://schemas.microsoft.com/office/drawing/2014/main" val="2841828245"/>
                    </a:ext>
                  </a:extLst>
                </a:gridCol>
                <a:gridCol w="2375263">
                  <a:extLst>
                    <a:ext uri="{9D8B030D-6E8A-4147-A177-3AD203B41FA5}">
                      <a16:colId xmlns:a16="http://schemas.microsoft.com/office/drawing/2014/main" val="117163990"/>
                    </a:ext>
                  </a:extLst>
                </a:gridCol>
                <a:gridCol w="2375263">
                  <a:extLst>
                    <a:ext uri="{9D8B030D-6E8A-4147-A177-3AD203B41FA5}">
                      <a16:colId xmlns:a16="http://schemas.microsoft.com/office/drawing/2014/main" val="2971974337"/>
                    </a:ext>
                  </a:extLst>
                </a:gridCol>
              </a:tblGrid>
              <a:tr h="245767">
                <a:tc>
                  <a:txBody>
                    <a:bodyPr/>
                    <a:lstStyle/>
                    <a:p>
                      <a:pPr algn="ctr" fontAlgn="b"/>
                      <a:r>
                        <a:rPr lang="en-IN" sz="1200" b="1" u="none" strike="noStrike" dirty="0">
                          <a:solidFill>
                            <a:schemeClr val="bg1"/>
                          </a:solidFill>
                          <a:effectLst/>
                        </a:rPr>
                        <a:t>Clusters/ Centroids</a:t>
                      </a:r>
                      <a:endParaRPr lang="en-IN" sz="1200" b="1" i="0" u="none" strike="noStrike" dirty="0">
                        <a:solidFill>
                          <a:schemeClr val="bg1"/>
                        </a:solidFill>
                        <a:effectLst/>
                        <a:latin typeface="Calibri" panose="020F0502020204030204" pitchFamily="34" charset="0"/>
                      </a:endParaRPr>
                    </a:p>
                  </a:txBody>
                  <a:tcPr marL="9525" marR="9525" marT="9525" marB="0" anchor="ctr">
                    <a:solidFill>
                      <a:srgbClr val="1B4AC3"/>
                    </a:solidFill>
                  </a:tcPr>
                </a:tc>
                <a:tc>
                  <a:txBody>
                    <a:bodyPr/>
                    <a:lstStyle/>
                    <a:p>
                      <a:pPr algn="ctr" fontAlgn="b"/>
                      <a:r>
                        <a:rPr lang="en-IN" sz="1200" b="1" u="none" strike="noStrike" dirty="0">
                          <a:solidFill>
                            <a:schemeClr val="bg1"/>
                          </a:solidFill>
                          <a:effectLst/>
                        </a:rPr>
                        <a:t>Recency (In Days)</a:t>
                      </a:r>
                      <a:endParaRPr lang="en-IN" sz="1200" b="1" i="0" u="none" strike="noStrike" dirty="0">
                        <a:solidFill>
                          <a:schemeClr val="bg1"/>
                        </a:solidFill>
                        <a:effectLst/>
                        <a:latin typeface="Calibri" panose="020F0502020204030204" pitchFamily="34" charset="0"/>
                      </a:endParaRPr>
                    </a:p>
                  </a:txBody>
                  <a:tcPr marL="9525" marR="9525" marT="9525" marB="0" anchor="ctr">
                    <a:solidFill>
                      <a:srgbClr val="1B4AC3"/>
                    </a:solidFill>
                  </a:tcPr>
                </a:tc>
                <a:tc>
                  <a:txBody>
                    <a:bodyPr/>
                    <a:lstStyle/>
                    <a:p>
                      <a:pPr algn="ctr" fontAlgn="b"/>
                      <a:r>
                        <a:rPr lang="en-IN" sz="1200" b="1" u="none" strike="noStrike" dirty="0">
                          <a:solidFill>
                            <a:schemeClr val="bg1"/>
                          </a:solidFill>
                          <a:effectLst/>
                        </a:rPr>
                        <a:t>Frequency (No. of purchases)</a:t>
                      </a:r>
                      <a:endParaRPr lang="en-IN" sz="1200" b="1" i="0" u="none" strike="noStrike" dirty="0">
                        <a:solidFill>
                          <a:schemeClr val="bg1"/>
                        </a:solidFill>
                        <a:effectLst/>
                        <a:latin typeface="Calibri" panose="020F0502020204030204" pitchFamily="34" charset="0"/>
                      </a:endParaRPr>
                    </a:p>
                  </a:txBody>
                  <a:tcPr marL="9525" marR="9525" marT="9525" marB="0" anchor="ctr">
                    <a:solidFill>
                      <a:srgbClr val="1B4AC3"/>
                    </a:solidFill>
                  </a:tcPr>
                </a:tc>
                <a:tc>
                  <a:txBody>
                    <a:bodyPr/>
                    <a:lstStyle/>
                    <a:p>
                      <a:pPr algn="ctr" fontAlgn="b"/>
                      <a:r>
                        <a:rPr lang="en-IN" sz="1200" b="1" u="none" strike="noStrike" dirty="0">
                          <a:solidFill>
                            <a:schemeClr val="bg1"/>
                          </a:solidFill>
                          <a:effectLst/>
                        </a:rPr>
                        <a:t>Monetary (in Rs.)</a:t>
                      </a:r>
                      <a:endParaRPr lang="en-IN" sz="1200" b="1" i="0" u="none" strike="noStrike" dirty="0">
                        <a:solidFill>
                          <a:schemeClr val="bg1"/>
                        </a:solidFill>
                        <a:effectLst/>
                        <a:latin typeface="Calibri" panose="020F0502020204030204" pitchFamily="34" charset="0"/>
                      </a:endParaRPr>
                    </a:p>
                  </a:txBody>
                  <a:tcPr marL="9525" marR="9525" marT="9525" marB="0" anchor="ctr">
                    <a:solidFill>
                      <a:srgbClr val="1B4AC3"/>
                    </a:solidFill>
                  </a:tcPr>
                </a:tc>
                <a:extLst>
                  <a:ext uri="{0D108BD9-81ED-4DB2-BD59-A6C34878D82A}">
                    <a16:rowId xmlns:a16="http://schemas.microsoft.com/office/drawing/2014/main" val="1026670478"/>
                  </a:ext>
                </a:extLst>
              </a:tr>
              <a:tr h="245767">
                <a:tc>
                  <a:txBody>
                    <a:bodyPr/>
                    <a:lstStyle/>
                    <a:p>
                      <a:pPr algn="ctr" fontAlgn="b"/>
                      <a:r>
                        <a:rPr lang="en-IN" sz="1200" b="0" u="none" strike="noStrike">
                          <a:solidFill>
                            <a:srgbClr val="000000"/>
                          </a:solidFill>
                          <a:effectLst/>
                        </a:rPr>
                        <a:t>0</a:t>
                      </a:r>
                      <a:endParaRPr lang="en-IN"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200" b="0" u="none" strike="noStrike" dirty="0">
                          <a:solidFill>
                            <a:srgbClr val="000000"/>
                          </a:solidFill>
                          <a:effectLst/>
                        </a:rPr>
                        <a:t>32</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200" b="0" u="none" strike="noStrike" dirty="0">
                          <a:solidFill>
                            <a:srgbClr val="000000"/>
                          </a:solidFill>
                          <a:effectLst/>
                        </a:rPr>
                        <a:t>774</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200" b="0" u="none" strike="noStrike" dirty="0">
                          <a:solidFill>
                            <a:srgbClr val="000000"/>
                          </a:solidFill>
                          <a:effectLst/>
                        </a:rPr>
                        <a:t>13,43,820</a:t>
                      </a:r>
                      <a:endParaRPr lang="en-IN"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7763373"/>
                  </a:ext>
                </a:extLst>
              </a:tr>
              <a:tr h="245767">
                <a:tc>
                  <a:txBody>
                    <a:bodyPr/>
                    <a:lstStyle/>
                    <a:p>
                      <a:pPr algn="ctr" fontAlgn="b"/>
                      <a:r>
                        <a:rPr lang="en-IN" sz="1200" b="0" u="none" strike="noStrike">
                          <a:solidFill>
                            <a:srgbClr val="000000"/>
                          </a:solidFill>
                          <a:effectLst/>
                        </a:rPr>
                        <a:t>1</a:t>
                      </a:r>
                      <a:endParaRPr lang="en-IN"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200" b="0" u="none" strike="noStrike" dirty="0">
                          <a:solidFill>
                            <a:srgbClr val="000000"/>
                          </a:solidFill>
                          <a:effectLst/>
                        </a:rPr>
                        <a:t>80</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200" b="0" u="none" strike="noStrike" dirty="0">
                          <a:solidFill>
                            <a:srgbClr val="000000"/>
                          </a:solidFill>
                          <a:effectLst/>
                        </a:rPr>
                        <a:t>549</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200" b="0" u="none" strike="noStrike" dirty="0">
                          <a:solidFill>
                            <a:srgbClr val="000000"/>
                          </a:solidFill>
                          <a:effectLst/>
                        </a:rPr>
                        <a:t>12,73,320</a:t>
                      </a:r>
                      <a:endParaRPr lang="en-IN"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4040660"/>
                  </a:ext>
                </a:extLst>
              </a:tr>
              <a:tr h="245767">
                <a:tc>
                  <a:txBody>
                    <a:bodyPr/>
                    <a:lstStyle/>
                    <a:p>
                      <a:pPr algn="ctr" fontAlgn="b"/>
                      <a:r>
                        <a:rPr lang="en-IN" sz="1200" b="0" u="none" strike="noStrike" dirty="0">
                          <a:solidFill>
                            <a:srgbClr val="000000"/>
                          </a:solidFill>
                          <a:effectLst/>
                        </a:rPr>
                        <a:t>2</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200" b="0" u="none" strike="noStrike" dirty="0">
                          <a:solidFill>
                            <a:srgbClr val="000000"/>
                          </a:solidFill>
                          <a:effectLst/>
                        </a:rPr>
                        <a:t>53</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200" b="0" u="none" strike="noStrike" dirty="0">
                          <a:solidFill>
                            <a:srgbClr val="000000"/>
                          </a:solidFill>
                          <a:effectLst/>
                        </a:rPr>
                        <a:t>665</a:t>
                      </a: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200" b="0" u="none" strike="noStrike" dirty="0">
                          <a:solidFill>
                            <a:srgbClr val="000000"/>
                          </a:solidFill>
                          <a:effectLst/>
                        </a:rPr>
                        <a:t>15,02,850</a:t>
                      </a:r>
                      <a:endParaRPr lang="en-IN"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2244018"/>
                  </a:ext>
                </a:extLst>
              </a:tr>
            </a:tbl>
          </a:graphicData>
        </a:graphic>
      </p:graphicFrame>
      <p:grpSp>
        <p:nvGrpSpPr>
          <p:cNvPr id="13" name="Group 12">
            <a:extLst>
              <a:ext uri="{FF2B5EF4-FFF2-40B4-BE49-F238E27FC236}">
                <a16:creationId xmlns:a16="http://schemas.microsoft.com/office/drawing/2014/main" id="{3B238929-EA36-2446-8A34-5C50BD2386B3}"/>
              </a:ext>
            </a:extLst>
          </p:cNvPr>
          <p:cNvGrpSpPr/>
          <p:nvPr/>
        </p:nvGrpSpPr>
        <p:grpSpPr>
          <a:xfrm>
            <a:off x="2246098" y="6558706"/>
            <a:ext cx="7736102" cy="299294"/>
            <a:chOff x="2355591" y="133531"/>
            <a:chExt cx="7009540" cy="382131"/>
          </a:xfrm>
          <a:solidFill>
            <a:srgbClr val="1B4AC3"/>
          </a:solidFill>
        </p:grpSpPr>
        <p:sp>
          <p:nvSpPr>
            <p:cNvPr id="14" name="Rectangle 13">
              <a:extLst>
                <a:ext uri="{FF2B5EF4-FFF2-40B4-BE49-F238E27FC236}">
                  <a16:creationId xmlns:a16="http://schemas.microsoft.com/office/drawing/2014/main" id="{7A6C48C7-C6D5-9342-9DFD-B8276522941B}"/>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5" name="Rectangle 14">
              <a:extLst>
                <a:ext uri="{FF2B5EF4-FFF2-40B4-BE49-F238E27FC236}">
                  <a16:creationId xmlns:a16="http://schemas.microsoft.com/office/drawing/2014/main" id="{3CEB8E84-BF74-DA42-9BF4-1C99C5297A12}"/>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6" name="Rectangle 15">
              <a:extLst>
                <a:ext uri="{FF2B5EF4-FFF2-40B4-BE49-F238E27FC236}">
                  <a16:creationId xmlns:a16="http://schemas.microsoft.com/office/drawing/2014/main" id="{8F63A7EB-BC1A-7049-AE6A-04E774D2DA16}"/>
                </a:ext>
              </a:extLst>
            </p:cNvPr>
            <p:cNvSpPr>
              <a:spLocks noChangeAspect="1"/>
            </p:cNvSpPr>
            <p:nvPr/>
          </p:nvSpPr>
          <p:spPr>
            <a:xfrm>
              <a:off x="5177896" y="144415"/>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7" name="Rectangle 16">
              <a:extLst>
                <a:ext uri="{FF2B5EF4-FFF2-40B4-BE49-F238E27FC236}">
                  <a16:creationId xmlns:a16="http://schemas.microsoft.com/office/drawing/2014/main" id="{96C2F87F-63BB-B04B-9225-43C1DF515FB1}"/>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8" name="Rectangle 17">
              <a:extLst>
                <a:ext uri="{FF2B5EF4-FFF2-40B4-BE49-F238E27FC236}">
                  <a16:creationId xmlns:a16="http://schemas.microsoft.com/office/drawing/2014/main" id="{A224C94D-AE58-8B4E-9BC3-4D81E36C574F}"/>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grpSp>
        <p:nvGrpSpPr>
          <p:cNvPr id="10" name="Group 9">
            <a:extLst>
              <a:ext uri="{FF2B5EF4-FFF2-40B4-BE49-F238E27FC236}">
                <a16:creationId xmlns:a16="http://schemas.microsoft.com/office/drawing/2014/main" id="{F25A89CC-BF98-9144-B127-5D35272A898D}"/>
              </a:ext>
            </a:extLst>
          </p:cNvPr>
          <p:cNvGrpSpPr/>
          <p:nvPr/>
        </p:nvGrpSpPr>
        <p:grpSpPr>
          <a:xfrm>
            <a:off x="7834008" y="1774578"/>
            <a:ext cx="1955052" cy="1295868"/>
            <a:chOff x="7421885" y="1695334"/>
            <a:chExt cx="1955052" cy="1295868"/>
          </a:xfrm>
        </p:grpSpPr>
        <p:sp>
          <p:nvSpPr>
            <p:cNvPr id="8" name="TextBox 7">
              <a:extLst>
                <a:ext uri="{FF2B5EF4-FFF2-40B4-BE49-F238E27FC236}">
                  <a16:creationId xmlns:a16="http://schemas.microsoft.com/office/drawing/2014/main" id="{A4BA93F7-821A-724D-83EB-7EF983CA4DC3}"/>
                </a:ext>
              </a:extLst>
            </p:cNvPr>
            <p:cNvSpPr txBox="1"/>
            <p:nvPr/>
          </p:nvSpPr>
          <p:spPr>
            <a:xfrm>
              <a:off x="8168860" y="1695334"/>
              <a:ext cx="1208077" cy="1295868"/>
            </a:xfrm>
            <a:prstGeom prst="rect">
              <a:avLst/>
            </a:prstGeom>
            <a:noFill/>
          </p:spPr>
          <p:txBody>
            <a:bodyPr wrap="square" rtlCol="0">
              <a:spAutoFit/>
            </a:bodyPr>
            <a:lstStyle/>
            <a:p>
              <a:pPr>
                <a:lnSpc>
                  <a:spcPct val="150000"/>
                </a:lnSpc>
              </a:pPr>
              <a:r>
                <a:rPr lang="en-US" dirty="0"/>
                <a:t>Cluster 0</a:t>
              </a:r>
            </a:p>
            <a:p>
              <a:pPr>
                <a:lnSpc>
                  <a:spcPct val="150000"/>
                </a:lnSpc>
              </a:pPr>
              <a:r>
                <a:rPr lang="en-US" dirty="0"/>
                <a:t>Cluster 1 </a:t>
              </a:r>
            </a:p>
            <a:p>
              <a:pPr>
                <a:lnSpc>
                  <a:spcPct val="150000"/>
                </a:lnSpc>
              </a:pPr>
              <a:r>
                <a:rPr lang="en-US" dirty="0"/>
                <a:t>Cluster 2</a:t>
              </a:r>
            </a:p>
          </p:txBody>
        </p:sp>
        <p:sp>
          <p:nvSpPr>
            <p:cNvPr id="9" name="Rectangle 8">
              <a:extLst>
                <a:ext uri="{FF2B5EF4-FFF2-40B4-BE49-F238E27FC236}">
                  <a16:creationId xmlns:a16="http://schemas.microsoft.com/office/drawing/2014/main" id="{2340011F-57B6-D74C-B564-04170A7BEF9C}"/>
                </a:ext>
              </a:extLst>
            </p:cNvPr>
            <p:cNvSpPr/>
            <p:nvPr/>
          </p:nvSpPr>
          <p:spPr>
            <a:xfrm>
              <a:off x="7421885" y="1924088"/>
              <a:ext cx="746975" cy="141667"/>
            </a:xfrm>
            <a:prstGeom prst="rect">
              <a:avLst/>
            </a:prstGeom>
            <a:solidFill>
              <a:srgbClr val="3F0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CFF268-E366-4C45-93E3-09425CCA4974}"/>
                </a:ext>
              </a:extLst>
            </p:cNvPr>
            <p:cNvSpPr/>
            <p:nvPr/>
          </p:nvSpPr>
          <p:spPr>
            <a:xfrm>
              <a:off x="7449071" y="2337514"/>
              <a:ext cx="746975" cy="141667"/>
            </a:xfrm>
            <a:prstGeom prst="rect">
              <a:avLst/>
            </a:prstGeom>
            <a:solidFill>
              <a:srgbClr val="FDE8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D9B83A-FD11-1344-B54C-084DD0DA2E1C}"/>
                </a:ext>
              </a:extLst>
            </p:cNvPr>
            <p:cNvSpPr/>
            <p:nvPr/>
          </p:nvSpPr>
          <p:spPr>
            <a:xfrm>
              <a:off x="7435478" y="2772178"/>
              <a:ext cx="746975" cy="141667"/>
            </a:xfrm>
            <a:prstGeom prst="rect">
              <a:avLst/>
            </a:prstGeom>
            <a:solidFill>
              <a:srgbClr val="2191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02238D0-CF8D-724E-ADE7-7906A5A9A893}"/>
              </a:ext>
            </a:extLst>
          </p:cNvPr>
          <p:cNvSpPr/>
          <p:nvPr/>
        </p:nvSpPr>
        <p:spPr>
          <a:xfrm>
            <a:off x="1586647" y="1170038"/>
            <a:ext cx="8510079" cy="29254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Fast Forward with solid fill">
            <a:extLst>
              <a:ext uri="{FF2B5EF4-FFF2-40B4-BE49-F238E27FC236}">
                <a16:creationId xmlns:a16="http://schemas.microsoft.com/office/drawing/2014/main" id="{008C2902-FDEB-6E40-9282-4BBD041D31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8712" y="4125617"/>
            <a:ext cx="407935" cy="407935"/>
          </a:xfrm>
          <a:prstGeom prst="rect">
            <a:avLst/>
          </a:prstGeom>
        </p:spPr>
      </p:pic>
      <p:pic>
        <p:nvPicPr>
          <p:cNvPr id="25" name="Graphic 24" descr="Fast Forward with solid fill">
            <a:extLst>
              <a:ext uri="{FF2B5EF4-FFF2-40B4-BE49-F238E27FC236}">
                <a16:creationId xmlns:a16="http://schemas.microsoft.com/office/drawing/2014/main" id="{52ED50AC-5E5E-A848-BCD1-A6B8BBB697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8712" y="5659298"/>
            <a:ext cx="407935" cy="407935"/>
          </a:xfrm>
          <a:prstGeom prst="rect">
            <a:avLst/>
          </a:prstGeom>
        </p:spPr>
      </p:pic>
    </p:spTree>
    <p:extLst>
      <p:ext uri="{BB962C8B-B14F-4D97-AF65-F5344CB8AC3E}">
        <p14:creationId xmlns:p14="http://schemas.microsoft.com/office/powerpoint/2010/main" val="3014928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551152-F173-4D3C-8FDA-11BDCFBDAC1C}"/>
              </a:ext>
            </a:extLst>
          </p:cNvPr>
          <p:cNvSpPr>
            <a:spLocks noGrp="1"/>
          </p:cNvSpPr>
          <p:nvPr>
            <p:ph type="title"/>
          </p:nvPr>
        </p:nvSpPr>
        <p:spPr>
          <a:xfrm>
            <a:off x="643467" y="321734"/>
            <a:ext cx="10905066" cy="1135737"/>
          </a:xfrm>
        </p:spPr>
        <p:txBody>
          <a:bodyPr>
            <a:normAutofit/>
          </a:bodyPr>
          <a:lstStyle/>
          <a:p>
            <a:r>
              <a:rPr lang="en-US" sz="3600" b="1" dirty="0"/>
              <a:t>Model Selection</a:t>
            </a:r>
            <a:endParaRPr lang="en-IN" sz="3600" b="1" dirty="0"/>
          </a:p>
        </p:txBody>
      </p:sp>
      <p:graphicFrame>
        <p:nvGraphicFramePr>
          <p:cNvPr id="11" name="Table 12">
            <a:extLst>
              <a:ext uri="{FF2B5EF4-FFF2-40B4-BE49-F238E27FC236}">
                <a16:creationId xmlns:a16="http://schemas.microsoft.com/office/drawing/2014/main" id="{171F5D03-1B20-4518-AF5A-64AF5DE1F1FA}"/>
              </a:ext>
            </a:extLst>
          </p:cNvPr>
          <p:cNvGraphicFramePr>
            <a:graphicFrameLocks noGrp="1"/>
          </p:cNvGraphicFramePr>
          <p:nvPr>
            <p:ph idx="1"/>
            <p:extLst>
              <p:ext uri="{D42A27DB-BD31-4B8C-83A1-F6EECF244321}">
                <p14:modId xmlns:p14="http://schemas.microsoft.com/office/powerpoint/2010/main" val="645041108"/>
              </p:ext>
            </p:extLst>
          </p:nvPr>
        </p:nvGraphicFramePr>
        <p:xfrm>
          <a:off x="755403" y="1249748"/>
          <a:ext cx="10322328" cy="1968069"/>
        </p:xfrm>
        <a:graphic>
          <a:graphicData uri="http://schemas.openxmlformats.org/drawingml/2006/table">
            <a:tbl>
              <a:tblPr firstRow="1" bandRow="1">
                <a:tableStyleId>{7DF18680-E054-41AD-8BC1-D1AEF772440D}</a:tableStyleId>
              </a:tblPr>
              <a:tblGrid>
                <a:gridCol w="2629386">
                  <a:extLst>
                    <a:ext uri="{9D8B030D-6E8A-4147-A177-3AD203B41FA5}">
                      <a16:colId xmlns:a16="http://schemas.microsoft.com/office/drawing/2014/main" val="1240555214"/>
                    </a:ext>
                  </a:extLst>
                </a:gridCol>
                <a:gridCol w="3637515">
                  <a:extLst>
                    <a:ext uri="{9D8B030D-6E8A-4147-A177-3AD203B41FA5}">
                      <a16:colId xmlns:a16="http://schemas.microsoft.com/office/drawing/2014/main" val="3113271847"/>
                    </a:ext>
                  </a:extLst>
                </a:gridCol>
                <a:gridCol w="4055427">
                  <a:extLst>
                    <a:ext uri="{9D8B030D-6E8A-4147-A177-3AD203B41FA5}">
                      <a16:colId xmlns:a16="http://schemas.microsoft.com/office/drawing/2014/main" val="3741775707"/>
                    </a:ext>
                  </a:extLst>
                </a:gridCol>
              </a:tblGrid>
              <a:tr h="656023">
                <a:tc>
                  <a:txBody>
                    <a:bodyPr/>
                    <a:lstStyle/>
                    <a:p>
                      <a:endParaRPr lang="en-IN" b="1" dirty="0"/>
                    </a:p>
                  </a:txBody>
                  <a:tcPr>
                    <a:solidFill>
                      <a:srgbClr val="1B4AC3"/>
                    </a:solidFill>
                  </a:tcPr>
                </a:tc>
                <a:tc>
                  <a:txBody>
                    <a:bodyPr/>
                    <a:lstStyle/>
                    <a:p>
                      <a:pPr algn="ctr"/>
                      <a:r>
                        <a:rPr lang="en-US" dirty="0"/>
                        <a:t>Model #1 - K Means </a:t>
                      </a:r>
                      <a:endParaRPr lang="en-IN" dirty="0"/>
                    </a:p>
                  </a:txBody>
                  <a:tcPr anchor="ctr">
                    <a:solidFill>
                      <a:srgbClr val="1B4AC3"/>
                    </a:solidFill>
                  </a:tcPr>
                </a:tc>
                <a:tc>
                  <a:txBody>
                    <a:bodyPr/>
                    <a:lstStyle/>
                    <a:p>
                      <a:pPr algn="ctr"/>
                      <a:r>
                        <a:rPr lang="en-US" dirty="0"/>
                        <a:t>Model #2 – PCA + K Means </a:t>
                      </a:r>
                      <a:endParaRPr lang="en-IN" dirty="0"/>
                    </a:p>
                  </a:txBody>
                  <a:tcPr anchor="ctr">
                    <a:solidFill>
                      <a:srgbClr val="1B4AC3"/>
                    </a:solidFill>
                  </a:tcPr>
                </a:tc>
                <a:extLst>
                  <a:ext uri="{0D108BD9-81ED-4DB2-BD59-A6C34878D82A}">
                    <a16:rowId xmlns:a16="http://schemas.microsoft.com/office/drawing/2014/main" val="439163265"/>
                  </a:ext>
                </a:extLst>
              </a:tr>
              <a:tr h="656023">
                <a:tc>
                  <a:txBody>
                    <a:bodyPr/>
                    <a:lstStyle/>
                    <a:p>
                      <a:pPr algn="ctr"/>
                      <a:r>
                        <a:rPr lang="en-US" b="1" dirty="0"/>
                        <a:t>No. of clusters</a:t>
                      </a:r>
                      <a:endParaRPr lang="en-IN" b="1" dirty="0"/>
                    </a:p>
                  </a:txBody>
                  <a:tcPr anchor="ctr"/>
                </a:tc>
                <a:tc>
                  <a:txBody>
                    <a:bodyPr/>
                    <a:lstStyle/>
                    <a:p>
                      <a:pPr algn="ctr"/>
                      <a:r>
                        <a:rPr lang="en-IN" dirty="0"/>
                        <a:t>5</a:t>
                      </a:r>
                    </a:p>
                  </a:txBody>
                  <a:tcPr anchor="ctr"/>
                </a:tc>
                <a:tc>
                  <a:txBody>
                    <a:bodyPr/>
                    <a:lstStyle/>
                    <a:p>
                      <a:pPr algn="ctr"/>
                      <a:r>
                        <a:rPr lang="en-US" dirty="0"/>
                        <a:t>3</a:t>
                      </a:r>
                      <a:endParaRPr lang="en-IN" dirty="0"/>
                    </a:p>
                  </a:txBody>
                  <a:tcPr anchor="ctr"/>
                </a:tc>
                <a:extLst>
                  <a:ext uri="{0D108BD9-81ED-4DB2-BD59-A6C34878D82A}">
                    <a16:rowId xmlns:a16="http://schemas.microsoft.com/office/drawing/2014/main" val="3373959768"/>
                  </a:ext>
                </a:extLst>
              </a:tr>
              <a:tr h="656023">
                <a:tc>
                  <a:txBody>
                    <a:bodyPr/>
                    <a:lstStyle/>
                    <a:p>
                      <a:pPr algn="ctr"/>
                      <a:r>
                        <a:rPr lang="en-US" b="1" dirty="0"/>
                        <a:t>Silhouette Score </a:t>
                      </a:r>
                      <a:endParaRPr lang="en-IN"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0.27</a:t>
                      </a:r>
                      <a:endParaRPr lang="en-IN" dirty="0"/>
                    </a:p>
                  </a:txBody>
                  <a:tcPr anchor="ctr"/>
                </a:tc>
                <a:tc>
                  <a:txBody>
                    <a:bodyPr/>
                    <a:lstStyle/>
                    <a:p>
                      <a:pPr algn="ctr"/>
                      <a:r>
                        <a:rPr lang="en-IN" dirty="0"/>
                        <a:t>0.52</a:t>
                      </a:r>
                    </a:p>
                  </a:txBody>
                  <a:tcPr anchor="ctr"/>
                </a:tc>
                <a:extLst>
                  <a:ext uri="{0D108BD9-81ED-4DB2-BD59-A6C34878D82A}">
                    <a16:rowId xmlns:a16="http://schemas.microsoft.com/office/drawing/2014/main" val="405965031"/>
                  </a:ext>
                </a:extLst>
              </a:tr>
            </a:tbl>
          </a:graphicData>
        </a:graphic>
      </p:graphicFrame>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p:cNvSpPr>
            <a:spLocks noGrp="1"/>
          </p:cNvSpPr>
          <p:nvPr>
            <p:ph type="sldNum" sz="quarter" idx="12"/>
          </p:nvPr>
        </p:nvSpPr>
        <p:spPr/>
        <p:txBody>
          <a:bodyPr/>
          <a:lstStyle/>
          <a:p>
            <a:fld id="{7D6BF160-D7D6-41DB-A990-C75F8EB5A56E}" type="slidenum">
              <a:rPr lang="en-IN" smtClean="0"/>
              <a:t>15</a:t>
            </a:fld>
            <a:endParaRPr lang="en-IN"/>
          </a:p>
        </p:txBody>
      </p:sp>
      <p:sp>
        <p:nvSpPr>
          <p:cNvPr id="4" name="TextBox 3">
            <a:extLst>
              <a:ext uri="{FF2B5EF4-FFF2-40B4-BE49-F238E27FC236}">
                <a16:creationId xmlns:a16="http://schemas.microsoft.com/office/drawing/2014/main" id="{0E3FABAB-3CE1-C042-8166-A724581F062E}"/>
              </a:ext>
            </a:extLst>
          </p:cNvPr>
          <p:cNvSpPr txBox="1"/>
          <p:nvPr/>
        </p:nvSpPr>
        <p:spPr>
          <a:xfrm>
            <a:off x="1211748" y="3576882"/>
            <a:ext cx="10163565" cy="1676741"/>
          </a:xfrm>
          <a:prstGeom prst="rect">
            <a:avLst/>
          </a:prstGeom>
          <a:noFill/>
        </p:spPr>
        <p:txBody>
          <a:bodyPr wrap="square" rtlCol="0">
            <a:spAutoFit/>
          </a:bodyPr>
          <a:lstStyle/>
          <a:p>
            <a:pPr>
              <a:lnSpc>
                <a:spcPct val="200000"/>
              </a:lnSpc>
            </a:pPr>
            <a:r>
              <a:rPr lang="en-US" b="1" dirty="0"/>
              <a:t>Model #2 </a:t>
            </a:r>
            <a:r>
              <a:rPr lang="en-US" dirty="0"/>
              <a:t>is a better model due to the following reasons:</a:t>
            </a:r>
          </a:p>
          <a:p>
            <a:pPr marL="342900" indent="-342900">
              <a:lnSpc>
                <a:spcPct val="200000"/>
              </a:lnSpc>
              <a:buAutoNum type="arabicPeriod"/>
            </a:pPr>
            <a:r>
              <a:rPr lang="en-US" dirty="0"/>
              <a:t>Significant increase in silhouette score </a:t>
            </a:r>
          </a:p>
          <a:p>
            <a:pPr marL="342900" indent="-342900">
              <a:lnSpc>
                <a:spcPct val="200000"/>
              </a:lnSpc>
              <a:buAutoNum type="arabicPeriod"/>
            </a:pPr>
            <a:r>
              <a:rPr lang="en-US" dirty="0"/>
              <a:t>The clusters are well defined </a:t>
            </a:r>
          </a:p>
        </p:txBody>
      </p:sp>
      <p:grpSp>
        <p:nvGrpSpPr>
          <p:cNvPr id="12" name="Group 11">
            <a:extLst>
              <a:ext uri="{FF2B5EF4-FFF2-40B4-BE49-F238E27FC236}">
                <a16:creationId xmlns:a16="http://schemas.microsoft.com/office/drawing/2014/main" id="{CFE11B3C-56D1-234C-94A7-F3575BD72930}"/>
              </a:ext>
            </a:extLst>
          </p:cNvPr>
          <p:cNvGrpSpPr/>
          <p:nvPr/>
        </p:nvGrpSpPr>
        <p:grpSpPr>
          <a:xfrm>
            <a:off x="2246098" y="6558706"/>
            <a:ext cx="7736102" cy="299294"/>
            <a:chOff x="2355591" y="133531"/>
            <a:chExt cx="7009540" cy="382131"/>
          </a:xfrm>
          <a:solidFill>
            <a:srgbClr val="1B4AC3"/>
          </a:solidFill>
        </p:grpSpPr>
        <p:sp>
          <p:nvSpPr>
            <p:cNvPr id="13" name="Rectangle 12">
              <a:extLst>
                <a:ext uri="{FF2B5EF4-FFF2-40B4-BE49-F238E27FC236}">
                  <a16:creationId xmlns:a16="http://schemas.microsoft.com/office/drawing/2014/main" id="{2329C636-6DFA-F44D-9F6B-970C30A48ADD}"/>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4" name="Rectangle 13">
              <a:extLst>
                <a:ext uri="{FF2B5EF4-FFF2-40B4-BE49-F238E27FC236}">
                  <a16:creationId xmlns:a16="http://schemas.microsoft.com/office/drawing/2014/main" id="{FE542FFA-46E4-2C47-BF20-E1E2768ED579}"/>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5" name="Rectangle 14">
              <a:extLst>
                <a:ext uri="{FF2B5EF4-FFF2-40B4-BE49-F238E27FC236}">
                  <a16:creationId xmlns:a16="http://schemas.microsoft.com/office/drawing/2014/main" id="{E72E3F2A-41DC-6A46-82F9-57C9C619237B}"/>
                </a:ext>
              </a:extLst>
            </p:cNvPr>
            <p:cNvSpPr>
              <a:spLocks noChangeAspect="1"/>
            </p:cNvSpPr>
            <p:nvPr/>
          </p:nvSpPr>
          <p:spPr>
            <a:xfrm>
              <a:off x="5177896" y="144415"/>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6" name="Rectangle 15">
              <a:extLst>
                <a:ext uri="{FF2B5EF4-FFF2-40B4-BE49-F238E27FC236}">
                  <a16:creationId xmlns:a16="http://schemas.microsoft.com/office/drawing/2014/main" id="{D59D3AFA-50DF-CE45-84D3-AF96DDB570B4}"/>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7" name="Rectangle 16">
              <a:extLst>
                <a:ext uri="{FF2B5EF4-FFF2-40B4-BE49-F238E27FC236}">
                  <a16:creationId xmlns:a16="http://schemas.microsoft.com/office/drawing/2014/main" id="{73CDE75A-DC87-2C41-8A14-3518F6060C84}"/>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pic>
        <p:nvPicPr>
          <p:cNvPr id="6" name="Graphic 5" descr="Chevron arrows with solid fill">
            <a:extLst>
              <a:ext uri="{FF2B5EF4-FFF2-40B4-BE49-F238E27FC236}">
                <a16:creationId xmlns:a16="http://schemas.microsoft.com/office/drawing/2014/main" id="{04A46948-B3E9-4846-9510-29203E675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3695" y="3764168"/>
            <a:ext cx="410002" cy="410002"/>
          </a:xfrm>
          <a:prstGeom prst="rect">
            <a:avLst/>
          </a:prstGeom>
        </p:spPr>
      </p:pic>
      <p:pic>
        <p:nvPicPr>
          <p:cNvPr id="8" name="Graphic 7" descr="Badge 1 with solid fill">
            <a:extLst>
              <a:ext uri="{FF2B5EF4-FFF2-40B4-BE49-F238E27FC236}">
                <a16:creationId xmlns:a16="http://schemas.microsoft.com/office/drawing/2014/main" id="{BFB6EFC5-C76D-A543-BCF1-0704B67097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5002" y="1404225"/>
            <a:ext cx="369606" cy="369606"/>
          </a:xfrm>
          <a:prstGeom prst="rect">
            <a:avLst/>
          </a:prstGeom>
        </p:spPr>
      </p:pic>
      <p:pic>
        <p:nvPicPr>
          <p:cNvPr id="10" name="Graphic 9" descr="Badge with solid fill">
            <a:extLst>
              <a:ext uri="{FF2B5EF4-FFF2-40B4-BE49-F238E27FC236}">
                <a16:creationId xmlns:a16="http://schemas.microsoft.com/office/drawing/2014/main" id="{4A89D31A-2B57-2F4D-8EF3-5980EB7EA4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3390" y="1363831"/>
            <a:ext cx="423684" cy="423684"/>
          </a:xfrm>
          <a:prstGeom prst="rect">
            <a:avLst/>
          </a:prstGeom>
        </p:spPr>
      </p:pic>
    </p:spTree>
    <p:extLst>
      <p:ext uri="{BB962C8B-B14F-4D97-AF65-F5344CB8AC3E}">
        <p14:creationId xmlns:p14="http://schemas.microsoft.com/office/powerpoint/2010/main" val="118521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C09D8B-D4B4-4FD9-A08D-01EDFF41DF55}"/>
              </a:ext>
            </a:extLst>
          </p:cNvPr>
          <p:cNvSpPr>
            <a:spLocks noGrp="1"/>
          </p:cNvSpPr>
          <p:nvPr>
            <p:ph type="title"/>
          </p:nvPr>
        </p:nvSpPr>
        <p:spPr>
          <a:xfrm>
            <a:off x="643467" y="321734"/>
            <a:ext cx="10905066" cy="1135737"/>
          </a:xfrm>
        </p:spPr>
        <p:txBody>
          <a:bodyPr>
            <a:normAutofit/>
          </a:bodyPr>
          <a:lstStyle/>
          <a:p>
            <a:r>
              <a:rPr lang="en-US" sz="3600" b="1" dirty="0"/>
              <a:t>Cluster Analysis</a:t>
            </a:r>
            <a:endParaRPr lang="en-IN" sz="3600" b="1"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9" name="Table 4">
            <a:extLst>
              <a:ext uri="{FF2B5EF4-FFF2-40B4-BE49-F238E27FC236}">
                <a16:creationId xmlns:a16="http://schemas.microsoft.com/office/drawing/2014/main" id="{F40BBB42-9500-4E64-A277-60A3B22D128A}"/>
              </a:ext>
            </a:extLst>
          </p:cNvPr>
          <p:cNvGraphicFramePr>
            <a:graphicFrameLocks/>
          </p:cNvGraphicFramePr>
          <p:nvPr>
            <p:extLst>
              <p:ext uri="{D42A27DB-BD31-4B8C-83A1-F6EECF244321}">
                <p14:modId xmlns:p14="http://schemas.microsoft.com/office/powerpoint/2010/main" val="2907395913"/>
              </p:ext>
            </p:extLst>
          </p:nvPr>
        </p:nvGraphicFramePr>
        <p:xfrm>
          <a:off x="893366" y="1467390"/>
          <a:ext cx="10184365" cy="3756788"/>
        </p:xfrm>
        <a:graphic>
          <a:graphicData uri="http://schemas.openxmlformats.org/drawingml/2006/table">
            <a:tbl>
              <a:tblPr firstRow="1" bandRow="1">
                <a:tableStyleId>{7DF18680-E054-41AD-8BC1-D1AEF772440D}</a:tableStyleId>
              </a:tblPr>
              <a:tblGrid>
                <a:gridCol w="1988925">
                  <a:extLst>
                    <a:ext uri="{9D8B030D-6E8A-4147-A177-3AD203B41FA5}">
                      <a16:colId xmlns:a16="http://schemas.microsoft.com/office/drawing/2014/main" val="1915729314"/>
                    </a:ext>
                  </a:extLst>
                </a:gridCol>
                <a:gridCol w="2601752">
                  <a:extLst>
                    <a:ext uri="{9D8B030D-6E8A-4147-A177-3AD203B41FA5}">
                      <a16:colId xmlns:a16="http://schemas.microsoft.com/office/drawing/2014/main" val="1957305617"/>
                    </a:ext>
                  </a:extLst>
                </a:gridCol>
                <a:gridCol w="2788800">
                  <a:extLst>
                    <a:ext uri="{9D8B030D-6E8A-4147-A177-3AD203B41FA5}">
                      <a16:colId xmlns:a16="http://schemas.microsoft.com/office/drawing/2014/main" val="3917350922"/>
                    </a:ext>
                  </a:extLst>
                </a:gridCol>
                <a:gridCol w="2804888">
                  <a:extLst>
                    <a:ext uri="{9D8B030D-6E8A-4147-A177-3AD203B41FA5}">
                      <a16:colId xmlns:a16="http://schemas.microsoft.com/office/drawing/2014/main" val="2394074810"/>
                    </a:ext>
                  </a:extLst>
                </a:gridCol>
              </a:tblGrid>
              <a:tr h="666732">
                <a:tc>
                  <a:txBody>
                    <a:bodyPr/>
                    <a:lstStyle/>
                    <a:p>
                      <a:pPr algn="ctr"/>
                      <a:r>
                        <a:rPr lang="en-US" sz="1800" dirty="0"/>
                        <a:t>Clusters</a:t>
                      </a:r>
                      <a:endParaRPr lang="en-IN" sz="1800" dirty="0"/>
                    </a:p>
                  </a:txBody>
                  <a:tcPr marL="84524" marR="84524" anchor="ctr">
                    <a:solidFill>
                      <a:srgbClr val="1B4AC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Cluster 0</a:t>
                      </a:r>
                      <a:endParaRPr lang="en-IN" sz="1800" dirty="0"/>
                    </a:p>
                  </a:txBody>
                  <a:tcPr marL="84524" marR="84524" anchor="ctr">
                    <a:solidFill>
                      <a:srgbClr val="1B4AC3"/>
                    </a:solidFill>
                  </a:tcPr>
                </a:tc>
                <a:tc>
                  <a:txBody>
                    <a:bodyPr/>
                    <a:lstStyle/>
                    <a:p>
                      <a:pPr algn="ctr"/>
                      <a:r>
                        <a:rPr lang="en-US" sz="1800" dirty="0"/>
                        <a:t>Cluster 1</a:t>
                      </a:r>
                      <a:endParaRPr lang="en-IN" sz="1800" dirty="0"/>
                    </a:p>
                  </a:txBody>
                  <a:tcPr marL="84524" marR="84524" anchor="ctr">
                    <a:solidFill>
                      <a:srgbClr val="1B4AC3"/>
                    </a:solidFill>
                  </a:tcPr>
                </a:tc>
                <a:tc>
                  <a:txBody>
                    <a:bodyPr/>
                    <a:lstStyle/>
                    <a:p>
                      <a:pPr algn="ctr"/>
                      <a:r>
                        <a:rPr lang="en-US" sz="1800" dirty="0"/>
                        <a:t>Cluster 2</a:t>
                      </a:r>
                      <a:endParaRPr lang="en-IN" sz="1800" dirty="0"/>
                    </a:p>
                  </a:txBody>
                  <a:tcPr marL="84524" marR="84524" anchor="ctr">
                    <a:solidFill>
                      <a:srgbClr val="1B4AC3"/>
                    </a:solidFill>
                  </a:tcPr>
                </a:tc>
                <a:extLst>
                  <a:ext uri="{0D108BD9-81ED-4DB2-BD59-A6C34878D82A}">
                    <a16:rowId xmlns:a16="http://schemas.microsoft.com/office/drawing/2014/main" val="724582426"/>
                  </a:ext>
                </a:extLst>
              </a:tr>
              <a:tr h="611170">
                <a:tc>
                  <a:txBody>
                    <a:bodyPr/>
                    <a:lstStyle/>
                    <a:p>
                      <a:pPr algn="ctr"/>
                      <a:r>
                        <a:rPr lang="en-IN" sz="1600" b="1" dirty="0"/>
                        <a:t>No. of Customers</a:t>
                      </a:r>
                    </a:p>
                  </a:txBody>
                  <a:tcPr marL="84524" marR="84524" anchor="ctr"/>
                </a:tc>
                <a:tc>
                  <a:txBody>
                    <a:bodyPr/>
                    <a:lstStyle/>
                    <a:p>
                      <a:pPr marL="0" algn="ctr" defTabSz="914400" rtl="0" eaLnBrk="1" fontAlgn="b" latinLnBrk="0" hangingPunct="1"/>
                      <a:r>
                        <a:rPr lang="en-IN" sz="1600" kern="1200" dirty="0">
                          <a:solidFill>
                            <a:schemeClr val="dk1"/>
                          </a:solidFill>
                          <a:latin typeface="+mn-lt"/>
                          <a:ea typeface="+mn-ea"/>
                          <a:cs typeface="+mn-cs"/>
                        </a:rPr>
                        <a:t>1162</a:t>
                      </a:r>
                    </a:p>
                  </a:txBody>
                  <a:tcPr marL="9525" marR="9525" marT="9525" marB="0" anchor="ctr"/>
                </a:tc>
                <a:tc>
                  <a:txBody>
                    <a:bodyPr/>
                    <a:lstStyle/>
                    <a:p>
                      <a:pPr marL="0" algn="ctr" defTabSz="914400" rtl="0" eaLnBrk="1" fontAlgn="b" latinLnBrk="0" hangingPunct="1"/>
                      <a:r>
                        <a:rPr lang="en-IN" sz="1600" kern="1200">
                          <a:solidFill>
                            <a:schemeClr val="dk1"/>
                          </a:solidFill>
                          <a:latin typeface="+mn-lt"/>
                          <a:ea typeface="+mn-ea"/>
                          <a:cs typeface="+mn-cs"/>
                        </a:rPr>
                        <a:t>1726</a:t>
                      </a:r>
                    </a:p>
                  </a:txBody>
                  <a:tcPr marL="9525" marR="9525" marT="9525" marB="0" anchor="ctr"/>
                </a:tc>
                <a:tc>
                  <a:txBody>
                    <a:bodyPr/>
                    <a:lstStyle/>
                    <a:p>
                      <a:pPr marL="0" algn="ctr" defTabSz="914400" rtl="0" eaLnBrk="1" fontAlgn="b" latinLnBrk="0" hangingPunct="1"/>
                      <a:r>
                        <a:rPr lang="en-IN" sz="1600" kern="1200" dirty="0">
                          <a:solidFill>
                            <a:schemeClr val="dk1"/>
                          </a:solidFill>
                          <a:latin typeface="+mn-lt"/>
                          <a:ea typeface="+mn-ea"/>
                          <a:cs typeface="+mn-cs"/>
                        </a:rPr>
                        <a:t>1461</a:t>
                      </a:r>
                    </a:p>
                  </a:txBody>
                  <a:tcPr marL="9525" marR="9525" marT="9525" marB="0" anchor="ctr"/>
                </a:tc>
                <a:extLst>
                  <a:ext uri="{0D108BD9-81ED-4DB2-BD59-A6C34878D82A}">
                    <a16:rowId xmlns:a16="http://schemas.microsoft.com/office/drawing/2014/main" val="1383023858"/>
                  </a:ext>
                </a:extLst>
              </a:tr>
              <a:tr h="611170">
                <a:tc>
                  <a:txBody>
                    <a:bodyPr/>
                    <a:lstStyle/>
                    <a:p>
                      <a:pPr algn="ctr"/>
                      <a:r>
                        <a:rPr lang="en-US" sz="1600" b="1" dirty="0"/>
                        <a:t>Recency Value</a:t>
                      </a:r>
                      <a:endParaRPr lang="en-IN" sz="1600" b="1" dirty="0"/>
                    </a:p>
                  </a:txBody>
                  <a:tcPr marL="84524" marR="84524" anchor="ctr"/>
                </a:tc>
                <a:tc>
                  <a:txBody>
                    <a:bodyPr/>
                    <a:lstStyle/>
                    <a:p>
                      <a:pPr algn="ctr"/>
                      <a:r>
                        <a:rPr lang="en-US" sz="1600" dirty="0">
                          <a:solidFill>
                            <a:schemeClr val="bg1"/>
                          </a:solidFill>
                        </a:rPr>
                        <a:t>Low*</a:t>
                      </a:r>
                      <a:endParaRPr lang="en-IN" sz="1600" dirty="0">
                        <a:solidFill>
                          <a:schemeClr val="bg1"/>
                        </a:solidFill>
                      </a:endParaRPr>
                    </a:p>
                  </a:txBody>
                  <a:tcPr marL="84524" marR="84524" anchor="ctr">
                    <a:solidFill>
                      <a:srgbClr val="1B4AC3">
                        <a:alpha val="85000"/>
                      </a:srgbClr>
                    </a:solidFill>
                  </a:tcPr>
                </a:tc>
                <a:tc>
                  <a:txBody>
                    <a:bodyPr/>
                    <a:lstStyle/>
                    <a:p>
                      <a:pPr algn="ctr"/>
                      <a:r>
                        <a:rPr lang="en-IN" sz="1600" dirty="0">
                          <a:solidFill>
                            <a:schemeClr val="bg1"/>
                          </a:solidFill>
                        </a:rPr>
                        <a:t>High</a:t>
                      </a:r>
                    </a:p>
                  </a:txBody>
                  <a:tcPr marL="84524" marR="84524" anchor="ctr">
                    <a:solidFill>
                      <a:srgbClr val="1B4AC3">
                        <a:alpha val="55000"/>
                      </a:srgbClr>
                    </a:solidFill>
                  </a:tcPr>
                </a:tc>
                <a:tc>
                  <a:txBody>
                    <a:bodyPr/>
                    <a:lstStyle/>
                    <a:p>
                      <a:pPr algn="ctr"/>
                      <a:r>
                        <a:rPr lang="en-IN" sz="1600" dirty="0">
                          <a:solidFill>
                            <a:schemeClr val="bg1"/>
                          </a:solidFill>
                        </a:rPr>
                        <a:t>Moderate</a:t>
                      </a:r>
                    </a:p>
                  </a:txBody>
                  <a:tcPr marL="84524" marR="84524" anchor="ctr">
                    <a:solidFill>
                      <a:srgbClr val="1B4AC3">
                        <a:alpha val="70113"/>
                      </a:srgbClr>
                    </a:solidFill>
                  </a:tcPr>
                </a:tc>
                <a:extLst>
                  <a:ext uri="{0D108BD9-81ED-4DB2-BD59-A6C34878D82A}">
                    <a16:rowId xmlns:a16="http://schemas.microsoft.com/office/drawing/2014/main" val="1712012621"/>
                  </a:ext>
                </a:extLst>
              </a:tr>
              <a:tr h="611170">
                <a:tc>
                  <a:txBody>
                    <a:bodyPr/>
                    <a:lstStyle/>
                    <a:p>
                      <a:pPr algn="ctr"/>
                      <a:r>
                        <a:rPr lang="en-US" sz="1600" b="1" dirty="0"/>
                        <a:t>Frequency Value</a:t>
                      </a:r>
                      <a:endParaRPr lang="en-IN" sz="1600" b="1" dirty="0"/>
                    </a:p>
                  </a:txBody>
                  <a:tcPr marL="84524" marR="84524" anchor="ctr"/>
                </a:tc>
                <a:tc>
                  <a:txBody>
                    <a:bodyPr/>
                    <a:lstStyle/>
                    <a:p>
                      <a:pPr algn="ctr"/>
                      <a:r>
                        <a:rPr lang="en-US" sz="1600" dirty="0">
                          <a:solidFill>
                            <a:schemeClr val="bg1"/>
                          </a:solidFill>
                        </a:rPr>
                        <a:t>High</a:t>
                      </a:r>
                      <a:endParaRPr lang="en-IN" sz="1600" dirty="0">
                        <a:solidFill>
                          <a:schemeClr val="bg1"/>
                        </a:solidFill>
                      </a:endParaRPr>
                    </a:p>
                  </a:txBody>
                  <a:tcPr marL="84524" marR="84524" anchor="ctr">
                    <a:solidFill>
                      <a:srgbClr val="1B4AC3">
                        <a:alpha val="85000"/>
                      </a:srgbClr>
                    </a:solidFill>
                  </a:tcPr>
                </a:tc>
                <a:tc>
                  <a:txBody>
                    <a:bodyPr/>
                    <a:lstStyle/>
                    <a:p>
                      <a:pPr algn="ctr"/>
                      <a:r>
                        <a:rPr lang="en-IN" sz="1600" dirty="0">
                          <a:solidFill>
                            <a:schemeClr val="bg1"/>
                          </a:solidFill>
                        </a:rPr>
                        <a:t>Low</a:t>
                      </a:r>
                    </a:p>
                  </a:txBody>
                  <a:tcPr marL="84524" marR="84524" anchor="ctr">
                    <a:solidFill>
                      <a:srgbClr val="1B4AC3">
                        <a:alpha val="55000"/>
                      </a:srgbClr>
                    </a:solidFill>
                  </a:tcPr>
                </a:tc>
                <a:tc>
                  <a:txBody>
                    <a:bodyPr/>
                    <a:lstStyle/>
                    <a:p>
                      <a:pPr algn="ctr"/>
                      <a:r>
                        <a:rPr lang="en-IN" sz="1600" dirty="0">
                          <a:solidFill>
                            <a:schemeClr val="bg1"/>
                          </a:solidFill>
                        </a:rPr>
                        <a:t>Moderate</a:t>
                      </a:r>
                    </a:p>
                  </a:txBody>
                  <a:tcPr marL="84524" marR="84524" anchor="ctr">
                    <a:solidFill>
                      <a:srgbClr val="1B4AC3">
                        <a:alpha val="70113"/>
                      </a:srgbClr>
                    </a:solidFill>
                  </a:tcPr>
                </a:tc>
                <a:extLst>
                  <a:ext uri="{0D108BD9-81ED-4DB2-BD59-A6C34878D82A}">
                    <a16:rowId xmlns:a16="http://schemas.microsoft.com/office/drawing/2014/main" val="3543907202"/>
                  </a:ext>
                </a:extLst>
              </a:tr>
              <a:tr h="611170">
                <a:tc>
                  <a:txBody>
                    <a:bodyPr/>
                    <a:lstStyle/>
                    <a:p>
                      <a:pPr algn="ctr"/>
                      <a:r>
                        <a:rPr lang="en-US" sz="1600" b="1" dirty="0"/>
                        <a:t>Monetary Value</a:t>
                      </a:r>
                      <a:endParaRPr lang="en-IN" sz="1600" b="1" dirty="0"/>
                    </a:p>
                  </a:txBody>
                  <a:tcPr marL="84524" marR="8452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High</a:t>
                      </a:r>
                      <a:endParaRPr lang="en-IN" sz="1600" dirty="0">
                        <a:solidFill>
                          <a:schemeClr val="bg1"/>
                        </a:solidFill>
                      </a:endParaRPr>
                    </a:p>
                  </a:txBody>
                  <a:tcPr marL="84524" marR="84524" anchor="ctr">
                    <a:solidFill>
                      <a:srgbClr val="1B4AC3">
                        <a:alpha val="85000"/>
                      </a:srgbClr>
                    </a:solidFill>
                  </a:tcPr>
                </a:tc>
                <a:tc>
                  <a:txBody>
                    <a:bodyPr/>
                    <a:lstStyle/>
                    <a:p>
                      <a:pPr algn="ctr"/>
                      <a:r>
                        <a:rPr lang="en-IN" sz="1600" kern="1200" dirty="0">
                          <a:solidFill>
                            <a:schemeClr val="bg1"/>
                          </a:solidFill>
                          <a:latin typeface="+mn-lt"/>
                          <a:ea typeface="+mn-ea"/>
                          <a:cs typeface="+mn-cs"/>
                        </a:rPr>
                        <a:t>Moderate</a:t>
                      </a:r>
                    </a:p>
                  </a:txBody>
                  <a:tcPr marL="84524" marR="84524" anchor="ctr">
                    <a:solidFill>
                      <a:srgbClr val="1B4AC3">
                        <a:alpha val="6985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High</a:t>
                      </a:r>
                      <a:endParaRPr lang="en-IN" sz="1600" dirty="0">
                        <a:solidFill>
                          <a:schemeClr val="bg1"/>
                        </a:solidFill>
                      </a:endParaRPr>
                    </a:p>
                  </a:txBody>
                  <a:tcPr marL="84524" marR="84524" anchor="ctr">
                    <a:solidFill>
                      <a:srgbClr val="1B4AC3">
                        <a:alpha val="85013"/>
                      </a:srgbClr>
                    </a:solidFill>
                  </a:tcPr>
                </a:tc>
                <a:extLst>
                  <a:ext uri="{0D108BD9-81ED-4DB2-BD59-A6C34878D82A}">
                    <a16:rowId xmlns:a16="http://schemas.microsoft.com/office/drawing/2014/main" val="1543044532"/>
                  </a:ext>
                </a:extLst>
              </a:tr>
              <a:tr h="645376">
                <a:tc>
                  <a:txBody>
                    <a:bodyPr/>
                    <a:lstStyle/>
                    <a:p>
                      <a:pPr algn="ctr"/>
                      <a:r>
                        <a:rPr lang="en-IN" sz="1600" b="1" dirty="0"/>
                        <a:t>Customer Segment</a:t>
                      </a:r>
                    </a:p>
                  </a:txBody>
                  <a:tcPr marL="84524" marR="84524" anchor="ctr"/>
                </a:tc>
                <a:tc>
                  <a:txBody>
                    <a:bodyPr/>
                    <a:lstStyle/>
                    <a:p>
                      <a:pPr algn="ctr"/>
                      <a:r>
                        <a:rPr lang="en-IN" sz="1600" dirty="0"/>
                        <a:t>Gold Customers</a:t>
                      </a:r>
                    </a:p>
                  </a:txBody>
                  <a:tcPr marL="84524" marR="8452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Bronze Customers</a:t>
                      </a:r>
                    </a:p>
                  </a:txBody>
                  <a:tcPr marL="84524" marR="84524" anchor="ctr"/>
                </a:tc>
                <a:tc>
                  <a:txBody>
                    <a:bodyPr/>
                    <a:lstStyle/>
                    <a:p>
                      <a:pPr algn="ctr"/>
                      <a:r>
                        <a:rPr lang="en-IN" sz="1600" dirty="0"/>
                        <a:t>Silver Customers</a:t>
                      </a:r>
                    </a:p>
                  </a:txBody>
                  <a:tcPr marL="84524" marR="84524" anchor="ctr"/>
                </a:tc>
                <a:extLst>
                  <a:ext uri="{0D108BD9-81ED-4DB2-BD59-A6C34878D82A}">
                    <a16:rowId xmlns:a16="http://schemas.microsoft.com/office/drawing/2014/main" val="1602697106"/>
                  </a:ext>
                </a:extLst>
              </a:tr>
            </a:tbl>
          </a:graphicData>
        </a:graphic>
      </p:graphicFrame>
      <p:sp>
        <p:nvSpPr>
          <p:cNvPr id="3" name="Slide Number Placeholder 2"/>
          <p:cNvSpPr>
            <a:spLocks noGrp="1"/>
          </p:cNvSpPr>
          <p:nvPr>
            <p:ph type="sldNum" sz="quarter" idx="12"/>
          </p:nvPr>
        </p:nvSpPr>
        <p:spPr/>
        <p:txBody>
          <a:bodyPr/>
          <a:lstStyle/>
          <a:p>
            <a:fld id="{7D6BF160-D7D6-41DB-A990-C75F8EB5A56E}" type="slidenum">
              <a:rPr lang="en-IN" smtClean="0"/>
              <a:t>16</a:t>
            </a:fld>
            <a:endParaRPr lang="en-IN"/>
          </a:p>
        </p:txBody>
      </p:sp>
      <p:grpSp>
        <p:nvGrpSpPr>
          <p:cNvPr id="11" name="Group 10">
            <a:extLst>
              <a:ext uri="{FF2B5EF4-FFF2-40B4-BE49-F238E27FC236}">
                <a16:creationId xmlns:a16="http://schemas.microsoft.com/office/drawing/2014/main" id="{B04EDDC8-AAB3-924A-9A7C-72C996FE6611}"/>
              </a:ext>
            </a:extLst>
          </p:cNvPr>
          <p:cNvGrpSpPr/>
          <p:nvPr/>
        </p:nvGrpSpPr>
        <p:grpSpPr>
          <a:xfrm>
            <a:off x="2246098" y="6558706"/>
            <a:ext cx="7736102" cy="299294"/>
            <a:chOff x="2355591" y="133531"/>
            <a:chExt cx="7009540" cy="382131"/>
          </a:xfrm>
          <a:solidFill>
            <a:srgbClr val="1B4AC3"/>
          </a:solidFill>
        </p:grpSpPr>
        <p:sp>
          <p:nvSpPr>
            <p:cNvPr id="13" name="Rectangle 12">
              <a:extLst>
                <a:ext uri="{FF2B5EF4-FFF2-40B4-BE49-F238E27FC236}">
                  <a16:creationId xmlns:a16="http://schemas.microsoft.com/office/drawing/2014/main" id="{0491606C-12CF-0049-825D-56C7754CF4E8}"/>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5" name="Rectangle 14">
              <a:extLst>
                <a:ext uri="{FF2B5EF4-FFF2-40B4-BE49-F238E27FC236}">
                  <a16:creationId xmlns:a16="http://schemas.microsoft.com/office/drawing/2014/main" id="{C3E0DBE3-2867-624B-990B-2B3C6DE4F8B2}"/>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7" name="Rectangle 16">
              <a:extLst>
                <a:ext uri="{FF2B5EF4-FFF2-40B4-BE49-F238E27FC236}">
                  <a16:creationId xmlns:a16="http://schemas.microsoft.com/office/drawing/2014/main" id="{F662BF79-3E18-0C4B-8436-060BB486582E}"/>
                </a:ext>
              </a:extLst>
            </p:cNvPr>
            <p:cNvSpPr>
              <a:spLocks noChangeAspect="1"/>
            </p:cNvSpPr>
            <p:nvPr/>
          </p:nvSpPr>
          <p:spPr>
            <a:xfrm>
              <a:off x="5177896" y="144415"/>
              <a:ext cx="1353600" cy="368344"/>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8" name="Rectangle 17">
              <a:extLst>
                <a:ext uri="{FF2B5EF4-FFF2-40B4-BE49-F238E27FC236}">
                  <a16:creationId xmlns:a16="http://schemas.microsoft.com/office/drawing/2014/main" id="{C3222DBB-E333-E547-8C57-5B2C0A56A5B4}"/>
                </a:ext>
              </a:extLst>
            </p:cNvPr>
            <p:cNvSpPr>
              <a:spLocks noChangeAspect="1"/>
            </p:cNvSpPr>
            <p:nvPr/>
          </p:nvSpPr>
          <p:spPr>
            <a:xfrm>
              <a:off x="6602995" y="147318"/>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9" name="Rectangle 18">
              <a:extLst>
                <a:ext uri="{FF2B5EF4-FFF2-40B4-BE49-F238E27FC236}">
                  <a16:creationId xmlns:a16="http://schemas.microsoft.com/office/drawing/2014/main" id="{D5132B06-18D8-C146-B60E-A73A5C0A565F}"/>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
        <p:nvSpPr>
          <p:cNvPr id="4" name="TextBox 3">
            <a:extLst>
              <a:ext uri="{FF2B5EF4-FFF2-40B4-BE49-F238E27FC236}">
                <a16:creationId xmlns:a16="http://schemas.microsoft.com/office/drawing/2014/main" id="{CAE62977-4342-604F-BC0F-FFF2240ACB6B}"/>
              </a:ext>
            </a:extLst>
          </p:cNvPr>
          <p:cNvSpPr txBox="1"/>
          <p:nvPr/>
        </p:nvSpPr>
        <p:spPr>
          <a:xfrm>
            <a:off x="3342532" y="5222022"/>
            <a:ext cx="4917048" cy="307777"/>
          </a:xfrm>
          <a:prstGeom prst="rect">
            <a:avLst/>
          </a:prstGeom>
          <a:noFill/>
        </p:spPr>
        <p:txBody>
          <a:bodyPr wrap="square" rtlCol="0">
            <a:spAutoFit/>
          </a:bodyPr>
          <a:lstStyle/>
          <a:p>
            <a:r>
              <a:rPr lang="en-US" sz="1400" i="1" dirty="0"/>
              <a:t>**Please note that low recency indicates a favorable situation.</a:t>
            </a:r>
          </a:p>
        </p:txBody>
      </p:sp>
    </p:spTree>
    <p:extLst>
      <p:ext uri="{BB962C8B-B14F-4D97-AF65-F5344CB8AC3E}">
        <p14:creationId xmlns:p14="http://schemas.microsoft.com/office/powerpoint/2010/main" val="1900031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p:cNvSpPr>
            <a:spLocks noGrp="1"/>
          </p:cNvSpPr>
          <p:nvPr>
            <p:ph type="sldNum" sz="quarter" idx="12"/>
          </p:nvPr>
        </p:nvSpPr>
        <p:spPr/>
        <p:txBody>
          <a:bodyPr/>
          <a:lstStyle/>
          <a:p>
            <a:fld id="{7D6BF160-D7D6-41DB-A990-C75F8EB5A56E}" type="slidenum">
              <a:rPr lang="en-IN" smtClean="0"/>
              <a:t>17</a:t>
            </a:fld>
            <a:endParaRPr lang="en-IN"/>
          </a:p>
        </p:txBody>
      </p:sp>
      <p:grpSp>
        <p:nvGrpSpPr>
          <p:cNvPr id="11" name="Group 10">
            <a:extLst>
              <a:ext uri="{FF2B5EF4-FFF2-40B4-BE49-F238E27FC236}">
                <a16:creationId xmlns:a16="http://schemas.microsoft.com/office/drawing/2014/main" id="{B04EDDC8-AAB3-924A-9A7C-72C996FE6611}"/>
              </a:ext>
            </a:extLst>
          </p:cNvPr>
          <p:cNvGrpSpPr/>
          <p:nvPr/>
        </p:nvGrpSpPr>
        <p:grpSpPr>
          <a:xfrm>
            <a:off x="2246098" y="6558706"/>
            <a:ext cx="7736102" cy="299294"/>
            <a:chOff x="2355591" y="133531"/>
            <a:chExt cx="7009540" cy="382131"/>
          </a:xfrm>
          <a:solidFill>
            <a:srgbClr val="1B4AC3"/>
          </a:solidFill>
        </p:grpSpPr>
        <p:sp>
          <p:nvSpPr>
            <p:cNvPr id="13" name="Rectangle 12">
              <a:extLst>
                <a:ext uri="{FF2B5EF4-FFF2-40B4-BE49-F238E27FC236}">
                  <a16:creationId xmlns:a16="http://schemas.microsoft.com/office/drawing/2014/main" id="{0491606C-12CF-0049-825D-56C7754CF4E8}"/>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5" name="Rectangle 14">
              <a:extLst>
                <a:ext uri="{FF2B5EF4-FFF2-40B4-BE49-F238E27FC236}">
                  <a16:creationId xmlns:a16="http://schemas.microsoft.com/office/drawing/2014/main" id="{C3E0DBE3-2867-624B-990B-2B3C6DE4F8B2}"/>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7" name="Rectangle 16">
              <a:extLst>
                <a:ext uri="{FF2B5EF4-FFF2-40B4-BE49-F238E27FC236}">
                  <a16:creationId xmlns:a16="http://schemas.microsoft.com/office/drawing/2014/main" id="{F662BF79-3E18-0C4B-8436-060BB486582E}"/>
                </a:ext>
              </a:extLst>
            </p:cNvPr>
            <p:cNvSpPr>
              <a:spLocks noChangeAspect="1"/>
            </p:cNvSpPr>
            <p:nvPr/>
          </p:nvSpPr>
          <p:spPr>
            <a:xfrm>
              <a:off x="5177896" y="144415"/>
              <a:ext cx="1353600" cy="368344"/>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8" name="Rectangle 17">
              <a:extLst>
                <a:ext uri="{FF2B5EF4-FFF2-40B4-BE49-F238E27FC236}">
                  <a16:creationId xmlns:a16="http://schemas.microsoft.com/office/drawing/2014/main" id="{C3222DBB-E333-E547-8C57-5B2C0A56A5B4}"/>
                </a:ext>
              </a:extLst>
            </p:cNvPr>
            <p:cNvSpPr>
              <a:spLocks noChangeAspect="1"/>
            </p:cNvSpPr>
            <p:nvPr/>
          </p:nvSpPr>
          <p:spPr>
            <a:xfrm>
              <a:off x="6602995" y="147318"/>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9" name="Rectangle 18">
              <a:extLst>
                <a:ext uri="{FF2B5EF4-FFF2-40B4-BE49-F238E27FC236}">
                  <a16:creationId xmlns:a16="http://schemas.microsoft.com/office/drawing/2014/main" id="{D5132B06-18D8-C146-B60E-A73A5C0A565F}"/>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
        <p:nvSpPr>
          <p:cNvPr id="4" name="TextBox 3">
            <a:extLst>
              <a:ext uri="{FF2B5EF4-FFF2-40B4-BE49-F238E27FC236}">
                <a16:creationId xmlns:a16="http://schemas.microsoft.com/office/drawing/2014/main" id="{CAE62977-4342-604F-BC0F-FFF2240ACB6B}"/>
              </a:ext>
            </a:extLst>
          </p:cNvPr>
          <p:cNvSpPr txBox="1"/>
          <p:nvPr/>
        </p:nvSpPr>
        <p:spPr>
          <a:xfrm>
            <a:off x="3442466" y="6299377"/>
            <a:ext cx="9254202" cy="307777"/>
          </a:xfrm>
          <a:prstGeom prst="rect">
            <a:avLst/>
          </a:prstGeom>
          <a:noFill/>
        </p:spPr>
        <p:txBody>
          <a:bodyPr wrap="square" rtlCol="0">
            <a:spAutoFit/>
          </a:bodyPr>
          <a:lstStyle/>
          <a:p>
            <a:r>
              <a:rPr lang="en-US" sz="1400" i="1" dirty="0"/>
              <a:t>**Please note that low recency indicates a favorable situation.</a:t>
            </a:r>
          </a:p>
        </p:txBody>
      </p:sp>
      <p:grpSp>
        <p:nvGrpSpPr>
          <p:cNvPr id="31" name="Group 30">
            <a:extLst>
              <a:ext uri="{FF2B5EF4-FFF2-40B4-BE49-F238E27FC236}">
                <a16:creationId xmlns:a16="http://schemas.microsoft.com/office/drawing/2014/main" id="{04BF53F2-A514-AF4B-9F4B-70F0B188ACAA}"/>
              </a:ext>
            </a:extLst>
          </p:cNvPr>
          <p:cNvGrpSpPr/>
          <p:nvPr/>
        </p:nvGrpSpPr>
        <p:grpSpPr>
          <a:xfrm>
            <a:off x="729416" y="474245"/>
            <a:ext cx="10742137" cy="5648880"/>
            <a:chOff x="608118" y="683718"/>
            <a:chExt cx="10742137" cy="5648880"/>
          </a:xfrm>
        </p:grpSpPr>
        <p:sp>
          <p:nvSpPr>
            <p:cNvPr id="20" name="TextBox 19">
              <a:extLst>
                <a:ext uri="{FF2B5EF4-FFF2-40B4-BE49-F238E27FC236}">
                  <a16:creationId xmlns:a16="http://schemas.microsoft.com/office/drawing/2014/main" id="{40220870-3DBF-3D45-BAB2-28571B3089C8}"/>
                </a:ext>
              </a:extLst>
            </p:cNvPr>
            <p:cNvSpPr txBox="1"/>
            <p:nvPr/>
          </p:nvSpPr>
          <p:spPr>
            <a:xfrm>
              <a:off x="608118" y="700287"/>
              <a:ext cx="3453136" cy="5632311"/>
            </a:xfrm>
            <a:prstGeom prst="rect">
              <a:avLst/>
            </a:prstGeom>
            <a:solidFill>
              <a:schemeClr val="accent4">
                <a:lumMod val="20000"/>
                <a:lumOff val="80000"/>
              </a:schemeClr>
            </a:solidFill>
            <a:effectLst>
              <a:glow rad="101600">
                <a:schemeClr val="accent3">
                  <a:satMod val="175000"/>
                  <a:alpha val="40000"/>
                </a:schemeClr>
              </a:glow>
            </a:effectLst>
          </p:spPr>
          <p:txBody>
            <a:bodyPr wrap="square">
              <a:spAutoFit/>
            </a:bodyPr>
            <a:lstStyle/>
            <a:p>
              <a:pPr>
                <a:spcBef>
                  <a:spcPts val="600"/>
                </a:spcBef>
                <a:spcAft>
                  <a:spcPts val="1200"/>
                </a:spcAft>
              </a:pPr>
              <a:r>
                <a:rPr lang="en-US" b="1" dirty="0"/>
                <a:t>The Gold customers </a:t>
              </a:r>
              <a:r>
                <a:rPr lang="en-US" dirty="0"/>
                <a:t>(Cluster 0) </a:t>
              </a:r>
            </a:p>
            <a:p>
              <a:pPr marL="285750" indent="-285750">
                <a:spcBef>
                  <a:spcPts val="600"/>
                </a:spcBef>
                <a:spcAft>
                  <a:spcPts val="1200"/>
                </a:spcAft>
                <a:buFont typeface="Arial" panose="020B0604020202020204" pitchFamily="34" charset="0"/>
                <a:buChar char="•"/>
              </a:pPr>
              <a:r>
                <a:rPr lang="en-US" dirty="0"/>
                <a:t>They purchase round the year, but their purchases increases from Sep – Nov suddenly. </a:t>
              </a:r>
            </a:p>
            <a:p>
              <a:pPr marL="285750" indent="-285750">
                <a:spcBef>
                  <a:spcPts val="600"/>
                </a:spcBef>
                <a:spcAft>
                  <a:spcPts val="1200"/>
                </a:spcAft>
                <a:buFont typeface="Arial" panose="020B0604020202020204" pitchFamily="34" charset="0"/>
                <a:buChar char="•"/>
              </a:pPr>
              <a:r>
                <a:rPr lang="en-US" dirty="0"/>
                <a:t>T</a:t>
              </a:r>
              <a:r>
                <a:rPr lang="en-IN" dirty="0"/>
                <a:t>heir most recent transaction was only a month ago.</a:t>
              </a:r>
            </a:p>
            <a:p>
              <a:pPr marL="285750" indent="-285750">
                <a:spcBef>
                  <a:spcPts val="600"/>
                </a:spcBef>
                <a:spcAft>
                  <a:spcPts val="1200"/>
                </a:spcAft>
                <a:buFont typeface="Arial" panose="020B0604020202020204" pitchFamily="34" charset="0"/>
                <a:buChar char="•"/>
              </a:pPr>
              <a:r>
                <a:rPr lang="en-IN" dirty="0"/>
                <a:t>The frequency of the 774 transactions in the previous year</a:t>
              </a:r>
              <a:r>
                <a:rPr lang="en-US" dirty="0"/>
                <a:t>. </a:t>
              </a:r>
            </a:p>
            <a:p>
              <a:pPr marL="285750" indent="-285750">
                <a:spcBef>
                  <a:spcPts val="600"/>
                </a:spcBef>
                <a:spcAft>
                  <a:spcPts val="1200"/>
                </a:spcAft>
                <a:buFont typeface="Arial" panose="020B0604020202020204" pitchFamily="34" charset="0"/>
                <a:buChar char="•"/>
              </a:pPr>
              <a:r>
                <a:rPr lang="en-US" dirty="0"/>
                <a:t>The monetary value is ~13.5L</a:t>
              </a:r>
            </a:p>
            <a:p>
              <a:pPr marL="285750" indent="-285750">
                <a:spcBef>
                  <a:spcPts val="600"/>
                </a:spcBef>
                <a:spcAft>
                  <a:spcPts val="1200"/>
                </a:spcAft>
                <a:buFont typeface="Arial" panose="020B0604020202020204" pitchFamily="34" charset="0"/>
                <a:buChar char="•"/>
              </a:pPr>
              <a:r>
                <a:rPr lang="en-US" dirty="0"/>
                <a:t>They compromise of 27% of our entire customer base.</a:t>
              </a:r>
            </a:p>
            <a:p>
              <a:pPr marL="285750" indent="-285750">
                <a:spcBef>
                  <a:spcPts val="600"/>
                </a:spcBef>
                <a:spcAft>
                  <a:spcPts val="1200"/>
                </a:spcAft>
                <a:buFont typeface="Arial" panose="020B0604020202020204" pitchFamily="34" charset="0"/>
                <a:buChar char="•"/>
              </a:pPr>
              <a:r>
                <a:rPr lang="en-US" dirty="0"/>
                <a:t>We must deliver value by showing then that we value their loyalty. </a:t>
              </a:r>
            </a:p>
          </p:txBody>
        </p:sp>
        <p:sp>
          <p:nvSpPr>
            <p:cNvPr id="24" name="TextBox 23">
              <a:extLst>
                <a:ext uri="{FF2B5EF4-FFF2-40B4-BE49-F238E27FC236}">
                  <a16:creationId xmlns:a16="http://schemas.microsoft.com/office/drawing/2014/main" id="{D9B082A1-4A8E-AE4D-99BB-1FB19F984F1E}"/>
                </a:ext>
              </a:extLst>
            </p:cNvPr>
            <p:cNvSpPr txBox="1"/>
            <p:nvPr/>
          </p:nvSpPr>
          <p:spPr>
            <a:xfrm>
              <a:off x="4227575" y="683719"/>
              <a:ext cx="3453136" cy="5632311"/>
            </a:xfrm>
            <a:prstGeom prst="rect">
              <a:avLst/>
            </a:prstGeom>
            <a:solidFill>
              <a:srgbClr val="EBF0F7"/>
            </a:solidFill>
          </p:spPr>
          <p:txBody>
            <a:bodyPr wrap="square">
              <a:spAutoFit/>
            </a:bodyPr>
            <a:lstStyle/>
            <a:p>
              <a:pPr>
                <a:spcBef>
                  <a:spcPts val="600"/>
                </a:spcBef>
                <a:spcAft>
                  <a:spcPts val="1200"/>
                </a:spcAft>
              </a:pPr>
              <a:r>
                <a:rPr lang="en-US" b="1" dirty="0"/>
                <a:t>The Silver customers </a:t>
              </a:r>
              <a:r>
                <a:rPr lang="en-US" dirty="0"/>
                <a:t>(Cluster 2) </a:t>
              </a:r>
            </a:p>
            <a:p>
              <a:pPr marL="285750" indent="-285750">
                <a:spcBef>
                  <a:spcPts val="600"/>
                </a:spcBef>
                <a:spcAft>
                  <a:spcPts val="1200"/>
                </a:spcAft>
                <a:buFont typeface="Arial" panose="020B0604020202020204" pitchFamily="34" charset="0"/>
                <a:buChar char="•"/>
              </a:pPr>
              <a:r>
                <a:rPr lang="en-US" dirty="0"/>
                <a:t>They also purchase round the year, and their purchases too increases from Sep – Nov .</a:t>
              </a:r>
            </a:p>
            <a:p>
              <a:pPr marL="285750" indent="-285750">
                <a:spcBef>
                  <a:spcPts val="600"/>
                </a:spcBef>
                <a:spcAft>
                  <a:spcPts val="1200"/>
                </a:spcAft>
                <a:buFont typeface="Arial" panose="020B0604020202020204" pitchFamily="34" charset="0"/>
                <a:buChar char="•"/>
              </a:pPr>
              <a:r>
                <a:rPr lang="en-US" dirty="0"/>
                <a:t>T</a:t>
              </a:r>
              <a:r>
                <a:rPr lang="en-IN" dirty="0"/>
                <a:t>heir most recent transaction was 2 month ago.</a:t>
              </a:r>
            </a:p>
            <a:p>
              <a:pPr marL="285750" indent="-285750">
                <a:spcBef>
                  <a:spcPts val="600"/>
                </a:spcBef>
                <a:spcAft>
                  <a:spcPts val="1200"/>
                </a:spcAft>
                <a:buFont typeface="Arial" panose="020B0604020202020204" pitchFamily="34" charset="0"/>
                <a:buChar char="•"/>
              </a:pPr>
              <a:r>
                <a:rPr lang="en-IN" dirty="0"/>
                <a:t>The frequency of their purchase is 665 in last one year.</a:t>
              </a:r>
            </a:p>
            <a:p>
              <a:pPr marL="285750" indent="-285750">
                <a:spcBef>
                  <a:spcPts val="600"/>
                </a:spcBef>
                <a:spcAft>
                  <a:spcPts val="1200"/>
                </a:spcAft>
                <a:buFont typeface="Arial" panose="020B0604020202020204" pitchFamily="34" charset="0"/>
                <a:buChar char="•"/>
              </a:pPr>
              <a:r>
                <a:rPr lang="en-US" dirty="0"/>
                <a:t>The monetary value is ~15L, which is higher than our gold customers. </a:t>
              </a:r>
            </a:p>
            <a:p>
              <a:pPr marL="285750" indent="-285750">
                <a:spcBef>
                  <a:spcPts val="600"/>
                </a:spcBef>
                <a:spcAft>
                  <a:spcPts val="1200"/>
                </a:spcAft>
                <a:buFont typeface="Arial" panose="020B0604020202020204" pitchFamily="34" charset="0"/>
                <a:buChar char="•"/>
              </a:pPr>
              <a:r>
                <a:rPr lang="en-US" dirty="0"/>
                <a:t>They compromise of ~40% of our entire customer base.</a:t>
              </a:r>
            </a:p>
            <a:p>
              <a:pPr marL="285750" indent="-285750">
                <a:spcBef>
                  <a:spcPts val="600"/>
                </a:spcBef>
                <a:spcAft>
                  <a:spcPts val="1200"/>
                </a:spcAft>
                <a:buFont typeface="Arial" panose="020B0604020202020204" pitchFamily="34" charset="0"/>
                <a:buChar char="•"/>
              </a:pPr>
              <a:r>
                <a:rPr lang="en-US" dirty="0"/>
                <a:t>We must try to increase the frequency of the orders placed.</a:t>
              </a:r>
            </a:p>
          </p:txBody>
        </p:sp>
        <p:sp>
          <p:nvSpPr>
            <p:cNvPr id="25" name="TextBox 24">
              <a:extLst>
                <a:ext uri="{FF2B5EF4-FFF2-40B4-BE49-F238E27FC236}">
                  <a16:creationId xmlns:a16="http://schemas.microsoft.com/office/drawing/2014/main" id="{62BE144D-E541-C448-9FAE-E7ADE77A35E1}"/>
                </a:ext>
              </a:extLst>
            </p:cNvPr>
            <p:cNvSpPr txBox="1"/>
            <p:nvPr/>
          </p:nvSpPr>
          <p:spPr>
            <a:xfrm>
              <a:off x="7897119" y="683718"/>
              <a:ext cx="3453136" cy="5632311"/>
            </a:xfrm>
            <a:prstGeom prst="rect">
              <a:avLst/>
            </a:prstGeom>
            <a:solidFill>
              <a:srgbClr val="BF905D">
                <a:alpha val="55000"/>
              </a:srgbClr>
            </a:solidFill>
          </p:spPr>
          <p:txBody>
            <a:bodyPr wrap="square">
              <a:spAutoFit/>
            </a:bodyPr>
            <a:lstStyle/>
            <a:p>
              <a:pPr>
                <a:spcBef>
                  <a:spcPts val="600"/>
                </a:spcBef>
                <a:spcAft>
                  <a:spcPts val="1200"/>
                </a:spcAft>
              </a:pPr>
              <a:r>
                <a:rPr lang="en-US" b="1" dirty="0"/>
                <a:t>The Bronze customers </a:t>
              </a:r>
              <a:r>
                <a:rPr lang="en-US" dirty="0"/>
                <a:t>(Cluster 1) </a:t>
              </a:r>
            </a:p>
            <a:p>
              <a:pPr marL="285750" indent="-285750">
                <a:spcBef>
                  <a:spcPts val="600"/>
                </a:spcBef>
                <a:spcAft>
                  <a:spcPts val="1200"/>
                </a:spcAft>
                <a:buFont typeface="Arial" panose="020B0604020202020204" pitchFamily="34" charset="0"/>
                <a:buChar char="•"/>
              </a:pPr>
              <a:r>
                <a:rPr lang="en-US" dirty="0"/>
                <a:t>Their purchase round the year has been stagnant.</a:t>
              </a:r>
            </a:p>
            <a:p>
              <a:pPr marL="285750" indent="-285750">
                <a:spcBef>
                  <a:spcPts val="600"/>
                </a:spcBef>
                <a:spcAft>
                  <a:spcPts val="1200"/>
                </a:spcAft>
                <a:buFont typeface="Arial" panose="020B0604020202020204" pitchFamily="34" charset="0"/>
                <a:buChar char="•"/>
              </a:pPr>
              <a:r>
                <a:rPr lang="en-US" dirty="0"/>
                <a:t>T</a:t>
              </a:r>
              <a:r>
                <a:rPr lang="en-IN" dirty="0"/>
                <a:t>heir most recent transaction was ~3month ago.</a:t>
              </a:r>
            </a:p>
            <a:p>
              <a:pPr marL="285750" indent="-285750">
                <a:spcBef>
                  <a:spcPts val="600"/>
                </a:spcBef>
                <a:spcAft>
                  <a:spcPts val="1200"/>
                </a:spcAft>
                <a:buFont typeface="Arial" panose="020B0604020202020204" pitchFamily="34" charset="0"/>
                <a:buChar char="•"/>
              </a:pPr>
              <a:r>
                <a:rPr lang="en-IN" dirty="0"/>
                <a:t>The frequency of their purchase is 549 in last one year.</a:t>
              </a:r>
            </a:p>
            <a:p>
              <a:pPr marL="285750" indent="-285750">
                <a:spcBef>
                  <a:spcPts val="600"/>
                </a:spcBef>
                <a:spcAft>
                  <a:spcPts val="1200"/>
                </a:spcAft>
                <a:buFont typeface="Arial" panose="020B0604020202020204" pitchFamily="34" charset="0"/>
                <a:buChar char="•"/>
              </a:pPr>
              <a:r>
                <a:rPr lang="en-US" dirty="0"/>
                <a:t>The monetary value is ~13L, which is as good as gold customers. </a:t>
              </a:r>
            </a:p>
            <a:p>
              <a:pPr marL="285750" indent="-285750">
                <a:spcBef>
                  <a:spcPts val="600"/>
                </a:spcBef>
                <a:spcAft>
                  <a:spcPts val="1200"/>
                </a:spcAft>
                <a:buFont typeface="Arial" panose="020B0604020202020204" pitchFamily="34" charset="0"/>
                <a:buChar char="•"/>
              </a:pPr>
              <a:r>
                <a:rPr lang="en-US" dirty="0"/>
                <a:t>They compromise of ~33% of our entire customer base.</a:t>
              </a:r>
            </a:p>
            <a:p>
              <a:pPr marL="285750" indent="-285750">
                <a:spcBef>
                  <a:spcPts val="600"/>
                </a:spcBef>
                <a:spcAft>
                  <a:spcPts val="1200"/>
                </a:spcAft>
                <a:buFont typeface="Arial" panose="020B0604020202020204" pitchFamily="34" charset="0"/>
                <a:buChar char="•"/>
              </a:pPr>
              <a:r>
                <a:rPr lang="en-US" dirty="0"/>
                <a:t>We must try to increase the frequency and recency of the orders placed by them.</a:t>
              </a:r>
            </a:p>
          </p:txBody>
        </p:sp>
        <p:sp>
          <p:nvSpPr>
            <p:cNvPr id="26" name="TextBox 25">
              <a:extLst>
                <a:ext uri="{FF2B5EF4-FFF2-40B4-BE49-F238E27FC236}">
                  <a16:creationId xmlns:a16="http://schemas.microsoft.com/office/drawing/2014/main" id="{66E1F4B6-53FF-D942-81F8-7A5BEFAD2DE3}"/>
                </a:ext>
              </a:extLst>
            </p:cNvPr>
            <p:cNvSpPr txBox="1"/>
            <p:nvPr/>
          </p:nvSpPr>
          <p:spPr>
            <a:xfrm>
              <a:off x="608118" y="713127"/>
              <a:ext cx="3453136" cy="369332"/>
            </a:xfrm>
            <a:prstGeom prst="rect">
              <a:avLst/>
            </a:prstGeom>
            <a:solidFill>
              <a:schemeClr val="accent4"/>
            </a:solidFill>
          </p:spPr>
          <p:txBody>
            <a:bodyPr wrap="square">
              <a:spAutoFit/>
            </a:bodyPr>
            <a:lstStyle/>
            <a:p>
              <a:pPr>
                <a:spcBef>
                  <a:spcPts val="600"/>
                </a:spcBef>
                <a:spcAft>
                  <a:spcPts val="1200"/>
                </a:spcAft>
              </a:pPr>
              <a:r>
                <a:rPr lang="en-US" b="1" dirty="0"/>
                <a:t>The Gold customers </a:t>
              </a:r>
              <a:r>
                <a:rPr lang="en-US" dirty="0"/>
                <a:t>(Cluster 0)</a:t>
              </a:r>
            </a:p>
          </p:txBody>
        </p:sp>
        <p:sp>
          <p:nvSpPr>
            <p:cNvPr id="27" name="TextBox 26">
              <a:extLst>
                <a:ext uri="{FF2B5EF4-FFF2-40B4-BE49-F238E27FC236}">
                  <a16:creationId xmlns:a16="http://schemas.microsoft.com/office/drawing/2014/main" id="{7D93F848-EB7C-1546-8192-C2EE0771BCEA}"/>
                </a:ext>
              </a:extLst>
            </p:cNvPr>
            <p:cNvSpPr txBox="1"/>
            <p:nvPr/>
          </p:nvSpPr>
          <p:spPr>
            <a:xfrm>
              <a:off x="4227575" y="687189"/>
              <a:ext cx="3453136" cy="369332"/>
            </a:xfrm>
            <a:prstGeom prst="rect">
              <a:avLst/>
            </a:prstGeom>
            <a:solidFill>
              <a:schemeClr val="tx2">
                <a:lumMod val="75000"/>
              </a:schemeClr>
            </a:solidFill>
          </p:spPr>
          <p:txBody>
            <a:bodyPr wrap="square">
              <a:spAutoFit/>
            </a:bodyPr>
            <a:lstStyle/>
            <a:p>
              <a:pPr algn="ctr">
                <a:spcBef>
                  <a:spcPts val="600"/>
                </a:spcBef>
                <a:spcAft>
                  <a:spcPts val="1200"/>
                </a:spcAft>
              </a:pPr>
              <a:r>
                <a:rPr lang="en-US" b="1" dirty="0">
                  <a:solidFill>
                    <a:schemeClr val="bg1"/>
                  </a:solidFill>
                </a:rPr>
                <a:t>The Silver customers (Cluster 2) </a:t>
              </a:r>
            </a:p>
          </p:txBody>
        </p:sp>
        <p:sp>
          <p:nvSpPr>
            <p:cNvPr id="30" name="TextBox 29">
              <a:extLst>
                <a:ext uri="{FF2B5EF4-FFF2-40B4-BE49-F238E27FC236}">
                  <a16:creationId xmlns:a16="http://schemas.microsoft.com/office/drawing/2014/main" id="{C00FFE82-2194-894F-A6A0-774733A6770D}"/>
                </a:ext>
              </a:extLst>
            </p:cNvPr>
            <p:cNvSpPr txBox="1"/>
            <p:nvPr/>
          </p:nvSpPr>
          <p:spPr>
            <a:xfrm>
              <a:off x="7897119" y="700287"/>
              <a:ext cx="3453136" cy="369332"/>
            </a:xfrm>
            <a:prstGeom prst="rect">
              <a:avLst/>
            </a:prstGeom>
            <a:solidFill>
              <a:srgbClr val="BF905D"/>
            </a:solidFill>
          </p:spPr>
          <p:txBody>
            <a:bodyPr wrap="square">
              <a:spAutoFit/>
            </a:bodyPr>
            <a:lstStyle/>
            <a:p>
              <a:pPr algn="ctr">
                <a:spcBef>
                  <a:spcPts val="600"/>
                </a:spcBef>
                <a:spcAft>
                  <a:spcPts val="1200"/>
                </a:spcAft>
              </a:pPr>
              <a:r>
                <a:rPr lang="en-US" b="1" dirty="0">
                  <a:solidFill>
                    <a:schemeClr val="bg1"/>
                  </a:solidFill>
                </a:rPr>
                <a:t>The Bronze customers (Cluster 1) </a:t>
              </a:r>
            </a:p>
          </p:txBody>
        </p:sp>
      </p:grpSp>
    </p:spTree>
    <p:extLst>
      <p:ext uri="{BB962C8B-B14F-4D97-AF65-F5344CB8AC3E}">
        <p14:creationId xmlns:p14="http://schemas.microsoft.com/office/powerpoint/2010/main" val="36819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15C731-3DAB-416C-811E-303F180CF6D9}"/>
              </a:ext>
            </a:extLst>
          </p:cNvPr>
          <p:cNvSpPr>
            <a:spLocks noGrp="1"/>
          </p:cNvSpPr>
          <p:nvPr>
            <p:ph type="title"/>
          </p:nvPr>
        </p:nvSpPr>
        <p:spPr>
          <a:xfrm>
            <a:off x="1081659" y="361642"/>
            <a:ext cx="4191000" cy="592666"/>
          </a:xfrm>
        </p:spPr>
        <p:txBody>
          <a:bodyPr>
            <a:normAutofit/>
          </a:bodyPr>
          <a:lstStyle/>
          <a:p>
            <a:r>
              <a:rPr lang="en-US" sz="3600" b="1" dirty="0"/>
              <a:t>Sales Pattern Analysis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p:cNvSpPr>
            <a:spLocks noGrp="1"/>
          </p:cNvSpPr>
          <p:nvPr>
            <p:ph type="sldNum" sz="quarter" idx="12"/>
          </p:nvPr>
        </p:nvSpPr>
        <p:spPr/>
        <p:txBody>
          <a:bodyPr/>
          <a:lstStyle/>
          <a:p>
            <a:fld id="{7D6BF160-D7D6-41DB-A990-C75F8EB5A56E}" type="slidenum">
              <a:rPr lang="en-IN" smtClean="0"/>
              <a:t>18</a:t>
            </a:fld>
            <a:endParaRPr lang="en-IN"/>
          </a:p>
        </p:txBody>
      </p:sp>
      <p:grpSp>
        <p:nvGrpSpPr>
          <p:cNvPr id="11" name="Group 10">
            <a:extLst>
              <a:ext uri="{FF2B5EF4-FFF2-40B4-BE49-F238E27FC236}">
                <a16:creationId xmlns:a16="http://schemas.microsoft.com/office/drawing/2014/main" id="{CB3D26CC-F2E4-0F4B-B998-03DBA8E5EFD8}"/>
              </a:ext>
            </a:extLst>
          </p:cNvPr>
          <p:cNvGrpSpPr/>
          <p:nvPr/>
        </p:nvGrpSpPr>
        <p:grpSpPr>
          <a:xfrm>
            <a:off x="2246098" y="6558706"/>
            <a:ext cx="7736102" cy="299294"/>
            <a:chOff x="2355591" y="133531"/>
            <a:chExt cx="7009540" cy="382131"/>
          </a:xfrm>
          <a:solidFill>
            <a:srgbClr val="1B4AC3"/>
          </a:solidFill>
        </p:grpSpPr>
        <p:sp>
          <p:nvSpPr>
            <p:cNvPr id="13" name="Rectangle 12">
              <a:extLst>
                <a:ext uri="{FF2B5EF4-FFF2-40B4-BE49-F238E27FC236}">
                  <a16:creationId xmlns:a16="http://schemas.microsoft.com/office/drawing/2014/main" id="{7C7A5D58-CBC2-0D47-8BDA-B8CA6B1FA36D}"/>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5" name="Rectangle 14">
              <a:extLst>
                <a:ext uri="{FF2B5EF4-FFF2-40B4-BE49-F238E27FC236}">
                  <a16:creationId xmlns:a16="http://schemas.microsoft.com/office/drawing/2014/main" id="{9079EA7A-CC1D-374C-91F6-181827133EF0}"/>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7" name="Rectangle 16">
              <a:extLst>
                <a:ext uri="{FF2B5EF4-FFF2-40B4-BE49-F238E27FC236}">
                  <a16:creationId xmlns:a16="http://schemas.microsoft.com/office/drawing/2014/main" id="{43BAC218-B46F-9841-AFA8-B45B4685E148}"/>
                </a:ext>
              </a:extLst>
            </p:cNvPr>
            <p:cNvSpPr>
              <a:spLocks noChangeAspect="1"/>
            </p:cNvSpPr>
            <p:nvPr/>
          </p:nvSpPr>
          <p:spPr>
            <a:xfrm>
              <a:off x="5177896" y="144415"/>
              <a:ext cx="1353600" cy="368344"/>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8" name="Rectangle 17">
              <a:extLst>
                <a:ext uri="{FF2B5EF4-FFF2-40B4-BE49-F238E27FC236}">
                  <a16:creationId xmlns:a16="http://schemas.microsoft.com/office/drawing/2014/main" id="{DFA93A8D-948C-5949-B926-79517A16617C}"/>
                </a:ext>
              </a:extLst>
            </p:cNvPr>
            <p:cNvSpPr>
              <a:spLocks noChangeAspect="1"/>
            </p:cNvSpPr>
            <p:nvPr/>
          </p:nvSpPr>
          <p:spPr>
            <a:xfrm>
              <a:off x="6602995" y="147318"/>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9" name="Rectangle 18">
              <a:extLst>
                <a:ext uri="{FF2B5EF4-FFF2-40B4-BE49-F238E27FC236}">
                  <a16:creationId xmlns:a16="http://schemas.microsoft.com/office/drawing/2014/main" id="{8F66FE84-ED4B-3743-9732-D06D97926E1E}"/>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
        <p:nvSpPr>
          <p:cNvPr id="20" name="Title 1">
            <a:extLst>
              <a:ext uri="{FF2B5EF4-FFF2-40B4-BE49-F238E27FC236}">
                <a16:creationId xmlns:a16="http://schemas.microsoft.com/office/drawing/2014/main" id="{00FD3A82-583C-D84C-95D2-C8575D489E1F}"/>
              </a:ext>
            </a:extLst>
          </p:cNvPr>
          <p:cNvSpPr txBox="1">
            <a:spLocks/>
          </p:cNvSpPr>
          <p:nvPr/>
        </p:nvSpPr>
        <p:spPr>
          <a:xfrm>
            <a:off x="6933759" y="348936"/>
            <a:ext cx="4191001" cy="592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Order Placed Analysis</a:t>
            </a:r>
          </a:p>
        </p:txBody>
      </p:sp>
      <p:sp>
        <p:nvSpPr>
          <p:cNvPr id="25" name="Rectangle 24">
            <a:extLst>
              <a:ext uri="{FF2B5EF4-FFF2-40B4-BE49-F238E27FC236}">
                <a16:creationId xmlns:a16="http://schemas.microsoft.com/office/drawing/2014/main" id="{AF8A56A1-E88C-234B-8F80-192922A6D9EE}"/>
              </a:ext>
            </a:extLst>
          </p:cNvPr>
          <p:cNvSpPr/>
          <p:nvPr/>
        </p:nvSpPr>
        <p:spPr>
          <a:xfrm>
            <a:off x="360341" y="992175"/>
            <a:ext cx="11504309" cy="46181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line chart&#10;&#10;Description automatically generated">
            <a:extLst>
              <a:ext uri="{FF2B5EF4-FFF2-40B4-BE49-F238E27FC236}">
                <a16:creationId xmlns:a16="http://schemas.microsoft.com/office/drawing/2014/main" id="{5ADA9C0D-79FD-5C49-813A-0BF91946D44E}"/>
              </a:ext>
            </a:extLst>
          </p:cNvPr>
          <p:cNvPicPr>
            <a:picLocks noChangeAspect="1"/>
          </p:cNvPicPr>
          <p:nvPr/>
        </p:nvPicPr>
        <p:blipFill rotWithShape="1">
          <a:blip r:embed="rId2">
            <a:extLst>
              <a:ext uri="{28A0092B-C50C-407E-A947-70E740481C1C}">
                <a14:useLocalDpi xmlns:a14="http://schemas.microsoft.com/office/drawing/2010/main" val="0"/>
              </a:ext>
            </a:extLst>
          </a:blip>
          <a:srcRect t="4995" r="10441"/>
          <a:stretch/>
        </p:blipFill>
        <p:spPr>
          <a:xfrm>
            <a:off x="6240841" y="1175443"/>
            <a:ext cx="5365109" cy="3955057"/>
          </a:xfrm>
          <a:prstGeom prst="rect">
            <a:avLst/>
          </a:prstGeom>
          <a:ln>
            <a:solidFill>
              <a:schemeClr val="tx1"/>
            </a:solidFill>
          </a:ln>
        </p:spPr>
      </p:pic>
      <p:grpSp>
        <p:nvGrpSpPr>
          <p:cNvPr id="24" name="Group 23">
            <a:extLst>
              <a:ext uri="{FF2B5EF4-FFF2-40B4-BE49-F238E27FC236}">
                <a16:creationId xmlns:a16="http://schemas.microsoft.com/office/drawing/2014/main" id="{0698DC3F-6CE8-174B-8956-4A520D208B5F}"/>
              </a:ext>
            </a:extLst>
          </p:cNvPr>
          <p:cNvGrpSpPr/>
          <p:nvPr/>
        </p:nvGrpSpPr>
        <p:grpSpPr>
          <a:xfrm>
            <a:off x="3419449" y="5267025"/>
            <a:ext cx="5088035" cy="196240"/>
            <a:chOff x="3378174" y="6265069"/>
            <a:chExt cx="5088035" cy="196240"/>
          </a:xfrm>
        </p:grpSpPr>
        <p:sp>
          <p:nvSpPr>
            <p:cNvPr id="21" name="Rectangle 20">
              <a:extLst>
                <a:ext uri="{FF2B5EF4-FFF2-40B4-BE49-F238E27FC236}">
                  <a16:creationId xmlns:a16="http://schemas.microsoft.com/office/drawing/2014/main" id="{A024D734-B526-1343-ACC9-EA6DA1B38507}"/>
                </a:ext>
              </a:extLst>
            </p:cNvPr>
            <p:cNvSpPr/>
            <p:nvPr/>
          </p:nvSpPr>
          <p:spPr>
            <a:xfrm>
              <a:off x="3378174" y="6278747"/>
              <a:ext cx="1611360" cy="182562"/>
            </a:xfrm>
            <a:prstGeom prst="rect">
              <a:avLst/>
            </a:prstGeom>
            <a:solidFill>
              <a:srgbClr val="B9DD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Gold</a:t>
              </a:r>
            </a:p>
          </p:txBody>
        </p:sp>
        <p:sp>
          <p:nvSpPr>
            <p:cNvPr id="22" name="Rectangle 21">
              <a:extLst>
                <a:ext uri="{FF2B5EF4-FFF2-40B4-BE49-F238E27FC236}">
                  <a16:creationId xmlns:a16="http://schemas.microsoft.com/office/drawing/2014/main" id="{E38B51FC-B886-2B41-87E6-94ED8BBB0D7C}"/>
                </a:ext>
              </a:extLst>
            </p:cNvPr>
            <p:cNvSpPr/>
            <p:nvPr/>
          </p:nvSpPr>
          <p:spPr>
            <a:xfrm>
              <a:off x="5133947" y="6265069"/>
              <a:ext cx="1611360" cy="182562"/>
            </a:xfrm>
            <a:prstGeom prst="rect">
              <a:avLst/>
            </a:prstGeom>
            <a:solidFill>
              <a:srgbClr val="305C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Silver</a:t>
              </a:r>
            </a:p>
          </p:txBody>
        </p:sp>
        <p:sp>
          <p:nvSpPr>
            <p:cNvPr id="23" name="Rectangle 22">
              <a:extLst>
                <a:ext uri="{FF2B5EF4-FFF2-40B4-BE49-F238E27FC236}">
                  <a16:creationId xmlns:a16="http://schemas.microsoft.com/office/drawing/2014/main" id="{F3C0964B-4972-024A-AE40-4D8BE944327F}"/>
                </a:ext>
              </a:extLst>
            </p:cNvPr>
            <p:cNvSpPr/>
            <p:nvPr/>
          </p:nvSpPr>
          <p:spPr>
            <a:xfrm>
              <a:off x="6854849" y="6265069"/>
              <a:ext cx="1611360" cy="182562"/>
            </a:xfrm>
            <a:prstGeom prst="rect">
              <a:avLst/>
            </a:prstGeom>
            <a:solidFill>
              <a:srgbClr val="6798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Bronze </a:t>
              </a:r>
            </a:p>
          </p:txBody>
        </p:sp>
      </p:grpSp>
      <p:pic>
        <p:nvPicPr>
          <p:cNvPr id="6" name="Content Placeholder 5" descr="Graphical user interface, chart, line chart&#10;&#10;Description automatically generated">
            <a:extLst>
              <a:ext uri="{FF2B5EF4-FFF2-40B4-BE49-F238E27FC236}">
                <a16:creationId xmlns:a16="http://schemas.microsoft.com/office/drawing/2014/main" id="{66ADC685-26E6-344A-8F3B-1A230B65396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633" r="9890"/>
          <a:stretch/>
        </p:blipFill>
        <p:spPr>
          <a:xfrm>
            <a:off x="586050" y="1175444"/>
            <a:ext cx="5590818" cy="3955056"/>
          </a:xfrm>
          <a:ln>
            <a:solidFill>
              <a:schemeClr val="tx1"/>
            </a:solidFill>
          </a:ln>
        </p:spPr>
      </p:pic>
      <p:sp>
        <p:nvSpPr>
          <p:cNvPr id="26" name="TextBox 25">
            <a:extLst>
              <a:ext uri="{FF2B5EF4-FFF2-40B4-BE49-F238E27FC236}">
                <a16:creationId xmlns:a16="http://schemas.microsoft.com/office/drawing/2014/main" id="{DBD2F1FB-326B-9941-AA9D-3E3021BC00DB}"/>
              </a:ext>
            </a:extLst>
          </p:cNvPr>
          <p:cNvSpPr txBox="1"/>
          <p:nvPr/>
        </p:nvSpPr>
        <p:spPr>
          <a:xfrm>
            <a:off x="360341" y="5719602"/>
            <a:ext cx="5698482" cy="646331"/>
          </a:xfrm>
          <a:prstGeom prst="rect">
            <a:avLst/>
          </a:prstGeom>
          <a:solidFill>
            <a:schemeClr val="accent5">
              <a:lumMod val="20000"/>
              <a:lumOff val="80000"/>
            </a:schemeClr>
          </a:solidFill>
        </p:spPr>
        <p:txBody>
          <a:bodyPr wrap="square" rtlCol="0">
            <a:spAutoFit/>
          </a:bodyPr>
          <a:lstStyle/>
          <a:p>
            <a:pPr marL="171450" indent="-171450">
              <a:buFont typeface="Arial" panose="020B0604020202020204" pitchFamily="34" charset="0"/>
              <a:buChar char="•"/>
            </a:pPr>
            <a:r>
              <a:rPr lang="en-US" sz="1200" dirty="0"/>
              <a:t>The sudden increase in Q4 sales is contributed majorly by Gold customers followed by Silver Customers.</a:t>
            </a:r>
          </a:p>
          <a:p>
            <a:pPr marL="171450" indent="-171450">
              <a:buFont typeface="Arial" panose="020B0604020202020204" pitchFamily="34" charset="0"/>
              <a:buChar char="•"/>
            </a:pPr>
            <a:r>
              <a:rPr lang="en-US" sz="1200" dirty="0"/>
              <a:t>The sales of Bronze customers is constant throughout the year. </a:t>
            </a:r>
          </a:p>
        </p:txBody>
      </p:sp>
      <p:sp>
        <p:nvSpPr>
          <p:cNvPr id="27" name="TextBox 26">
            <a:extLst>
              <a:ext uri="{FF2B5EF4-FFF2-40B4-BE49-F238E27FC236}">
                <a16:creationId xmlns:a16="http://schemas.microsoft.com/office/drawing/2014/main" id="{DE40FF17-641C-704A-9792-16F8FA2ED3FB}"/>
              </a:ext>
            </a:extLst>
          </p:cNvPr>
          <p:cNvSpPr txBox="1"/>
          <p:nvPr/>
        </p:nvSpPr>
        <p:spPr>
          <a:xfrm>
            <a:off x="6139691" y="5701130"/>
            <a:ext cx="5654790" cy="646331"/>
          </a:xfrm>
          <a:prstGeom prst="rect">
            <a:avLst/>
          </a:prstGeom>
          <a:solidFill>
            <a:schemeClr val="accent5">
              <a:lumMod val="20000"/>
              <a:lumOff val="80000"/>
            </a:schemeClr>
          </a:solidFill>
        </p:spPr>
        <p:txBody>
          <a:bodyPr wrap="square" rtlCol="0">
            <a:spAutoFit/>
          </a:bodyPr>
          <a:lstStyle/>
          <a:p>
            <a:pPr marL="171450" indent="-171450">
              <a:buFont typeface="Arial" panose="020B0604020202020204" pitchFamily="34" charset="0"/>
              <a:buChar char="•"/>
            </a:pPr>
            <a:r>
              <a:rPr lang="en-US" sz="1200" dirty="0"/>
              <a:t>The sudden increase in no. of orders placed is contributed majorly by Gold customers followed by silver. </a:t>
            </a:r>
          </a:p>
          <a:p>
            <a:pPr marL="171450" indent="-171450">
              <a:buFont typeface="Arial" panose="020B0604020202020204" pitchFamily="34" charset="0"/>
              <a:buChar char="•"/>
            </a:pPr>
            <a:r>
              <a:rPr lang="en-US" sz="1200" dirty="0"/>
              <a:t>The no. of orders placed by Bronze customers is stagnant throughout the year. </a:t>
            </a:r>
          </a:p>
        </p:txBody>
      </p:sp>
    </p:spTree>
    <p:extLst>
      <p:ext uri="{BB962C8B-B14F-4D97-AF65-F5344CB8AC3E}">
        <p14:creationId xmlns:p14="http://schemas.microsoft.com/office/powerpoint/2010/main" val="3924823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78E5-B337-6B4E-889C-E3ABE39A50E2}"/>
              </a:ext>
            </a:extLst>
          </p:cNvPr>
          <p:cNvSpPr>
            <a:spLocks noGrp="1"/>
          </p:cNvSpPr>
          <p:nvPr>
            <p:ph type="title"/>
          </p:nvPr>
        </p:nvSpPr>
        <p:spPr/>
        <p:txBody>
          <a:bodyPr>
            <a:normAutofit/>
          </a:bodyPr>
          <a:lstStyle/>
          <a:p>
            <a:r>
              <a:rPr lang="en-US" sz="3600" b="1" dirty="0"/>
              <a:t>Business Insights</a:t>
            </a:r>
          </a:p>
        </p:txBody>
      </p:sp>
      <p:sp>
        <p:nvSpPr>
          <p:cNvPr id="4" name="Slide Number Placeholder 3">
            <a:extLst>
              <a:ext uri="{FF2B5EF4-FFF2-40B4-BE49-F238E27FC236}">
                <a16:creationId xmlns:a16="http://schemas.microsoft.com/office/drawing/2014/main" id="{AD3C7781-B8AB-8A4F-B85B-9763A558ADF0}"/>
              </a:ext>
            </a:extLst>
          </p:cNvPr>
          <p:cNvSpPr>
            <a:spLocks noGrp="1"/>
          </p:cNvSpPr>
          <p:nvPr>
            <p:ph type="sldNum" sz="quarter" idx="12"/>
          </p:nvPr>
        </p:nvSpPr>
        <p:spPr/>
        <p:txBody>
          <a:bodyPr/>
          <a:lstStyle/>
          <a:p>
            <a:fld id="{7D6BF160-D7D6-41DB-A990-C75F8EB5A56E}" type="slidenum">
              <a:rPr lang="en-IN" smtClean="0"/>
              <a:t>19</a:t>
            </a:fld>
            <a:endParaRPr lang="en-IN"/>
          </a:p>
        </p:txBody>
      </p:sp>
      <p:grpSp>
        <p:nvGrpSpPr>
          <p:cNvPr id="7" name="Group 6">
            <a:extLst>
              <a:ext uri="{FF2B5EF4-FFF2-40B4-BE49-F238E27FC236}">
                <a16:creationId xmlns:a16="http://schemas.microsoft.com/office/drawing/2014/main" id="{52E44C38-6B13-034A-96F4-0ED65A4B134A}"/>
              </a:ext>
            </a:extLst>
          </p:cNvPr>
          <p:cNvGrpSpPr/>
          <p:nvPr/>
        </p:nvGrpSpPr>
        <p:grpSpPr>
          <a:xfrm>
            <a:off x="2246098" y="6558706"/>
            <a:ext cx="7736102" cy="299294"/>
            <a:chOff x="2355591" y="133531"/>
            <a:chExt cx="7009540" cy="382131"/>
          </a:xfrm>
          <a:solidFill>
            <a:srgbClr val="1B4AC3"/>
          </a:solidFill>
        </p:grpSpPr>
        <p:sp>
          <p:nvSpPr>
            <p:cNvPr id="8" name="Rectangle 7">
              <a:extLst>
                <a:ext uri="{FF2B5EF4-FFF2-40B4-BE49-F238E27FC236}">
                  <a16:creationId xmlns:a16="http://schemas.microsoft.com/office/drawing/2014/main" id="{C69E8C85-F625-914C-A7BF-D6071C6E3C1B}"/>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9" name="Rectangle 8">
              <a:extLst>
                <a:ext uri="{FF2B5EF4-FFF2-40B4-BE49-F238E27FC236}">
                  <a16:creationId xmlns:a16="http://schemas.microsoft.com/office/drawing/2014/main" id="{D0D81B65-2BAC-B442-970D-FBA13E316830}"/>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0" name="Rectangle 9">
              <a:extLst>
                <a:ext uri="{FF2B5EF4-FFF2-40B4-BE49-F238E27FC236}">
                  <a16:creationId xmlns:a16="http://schemas.microsoft.com/office/drawing/2014/main" id="{70B87988-8672-4F40-AD50-CF730ED4050A}"/>
                </a:ext>
              </a:extLst>
            </p:cNvPr>
            <p:cNvSpPr>
              <a:spLocks noChangeAspect="1"/>
            </p:cNvSpPr>
            <p:nvPr/>
          </p:nvSpPr>
          <p:spPr>
            <a:xfrm>
              <a:off x="5177896" y="144415"/>
              <a:ext cx="1353600" cy="368344"/>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1" name="Rectangle 10">
              <a:extLst>
                <a:ext uri="{FF2B5EF4-FFF2-40B4-BE49-F238E27FC236}">
                  <a16:creationId xmlns:a16="http://schemas.microsoft.com/office/drawing/2014/main" id="{18CBBCE0-7B1B-C74C-957F-0B59C73657B5}"/>
                </a:ext>
              </a:extLst>
            </p:cNvPr>
            <p:cNvSpPr>
              <a:spLocks noChangeAspect="1"/>
            </p:cNvSpPr>
            <p:nvPr/>
          </p:nvSpPr>
          <p:spPr>
            <a:xfrm>
              <a:off x="6602995" y="147318"/>
              <a:ext cx="1353600" cy="368344"/>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2" name="Rectangle 11">
              <a:extLst>
                <a:ext uri="{FF2B5EF4-FFF2-40B4-BE49-F238E27FC236}">
                  <a16:creationId xmlns:a16="http://schemas.microsoft.com/office/drawing/2014/main" id="{0C796DED-920C-B64E-9FDB-7DEB6FFEAD8F}"/>
                </a:ext>
              </a:extLst>
            </p:cNvPr>
            <p:cNvSpPr>
              <a:spLocks noChangeAspect="1"/>
            </p:cNvSpPr>
            <p:nvPr/>
          </p:nvSpPr>
          <p:spPr>
            <a:xfrm>
              <a:off x="8011531" y="144415"/>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
        <p:nvSpPr>
          <p:cNvPr id="3" name="TextBox 2">
            <a:extLst>
              <a:ext uri="{FF2B5EF4-FFF2-40B4-BE49-F238E27FC236}">
                <a16:creationId xmlns:a16="http://schemas.microsoft.com/office/drawing/2014/main" id="{2D055D63-4904-2545-95F1-8A86879FB03D}"/>
              </a:ext>
            </a:extLst>
          </p:cNvPr>
          <p:cNvSpPr txBox="1"/>
          <p:nvPr/>
        </p:nvSpPr>
        <p:spPr>
          <a:xfrm>
            <a:off x="797777" y="1434649"/>
            <a:ext cx="10556022" cy="646331"/>
          </a:xfrm>
          <a:prstGeom prst="rect">
            <a:avLst/>
          </a:prstGeom>
          <a:noFill/>
        </p:spPr>
        <p:txBody>
          <a:bodyPr wrap="square" rtlCol="0">
            <a:spAutoFit/>
          </a:bodyPr>
          <a:lstStyle/>
          <a:p>
            <a:r>
              <a:rPr lang="en-IN" dirty="0"/>
              <a:t>We will create a customized promotion strategy for each cluster based on the understanding of the above clusters, as follows:</a:t>
            </a:r>
          </a:p>
        </p:txBody>
      </p:sp>
      <p:sp>
        <p:nvSpPr>
          <p:cNvPr id="13" name="TextBox 12">
            <a:extLst>
              <a:ext uri="{FF2B5EF4-FFF2-40B4-BE49-F238E27FC236}">
                <a16:creationId xmlns:a16="http://schemas.microsoft.com/office/drawing/2014/main" id="{67EDE70E-0255-7042-A36F-774A6347660B}"/>
              </a:ext>
            </a:extLst>
          </p:cNvPr>
          <p:cNvSpPr txBox="1"/>
          <p:nvPr/>
        </p:nvSpPr>
        <p:spPr>
          <a:xfrm>
            <a:off x="797777" y="4399994"/>
            <a:ext cx="10774629" cy="1969770"/>
          </a:xfrm>
          <a:prstGeom prst="rect">
            <a:avLst/>
          </a:prstGeom>
          <a:noFill/>
        </p:spPr>
        <p:txBody>
          <a:bodyPr wrap="square" rtlCol="0">
            <a:spAutoFit/>
          </a:bodyPr>
          <a:lstStyle/>
          <a:p>
            <a:pPr>
              <a:spcBef>
                <a:spcPts val="1200"/>
              </a:spcBef>
              <a:spcAft>
                <a:spcPts val="1200"/>
              </a:spcAft>
            </a:pPr>
            <a:r>
              <a:rPr lang="en-US" sz="2000" b="1" dirty="0"/>
              <a:t>The Silver customers </a:t>
            </a:r>
            <a:r>
              <a:rPr lang="en-US" dirty="0"/>
              <a:t>(Cluster 2): </a:t>
            </a:r>
            <a:r>
              <a:rPr lang="en-IN" dirty="0"/>
              <a:t>We need to increase the frequency and monetary value of this segment. We can accomplish this by </a:t>
            </a:r>
            <a:r>
              <a:rPr lang="en-US" dirty="0"/>
              <a:t>the following:</a:t>
            </a:r>
            <a:endParaRPr lang="en-IN" dirty="0"/>
          </a:p>
          <a:p>
            <a:pPr marL="285750" indent="-285750">
              <a:spcBef>
                <a:spcPts val="600"/>
              </a:spcBef>
              <a:spcAft>
                <a:spcPts val="1200"/>
              </a:spcAft>
              <a:buFont typeface="Arial" panose="020B0604020202020204" pitchFamily="34" charset="0"/>
              <a:buChar char="•"/>
            </a:pPr>
            <a:r>
              <a:rPr lang="en-IN" dirty="0"/>
              <a:t>Providing vouchers in the form of cashback (to enable repeat purchases), with a high eligibility threshold (e.g., the voucher is only valid for transaction amount at least Rs.2000).</a:t>
            </a:r>
          </a:p>
          <a:p>
            <a:pPr marL="285750" indent="-285750">
              <a:spcBef>
                <a:spcPts val="600"/>
              </a:spcBef>
              <a:spcAft>
                <a:spcPts val="1200"/>
              </a:spcAft>
              <a:buFont typeface="Arial" panose="020B0604020202020204" pitchFamily="34" charset="0"/>
              <a:buChar char="•"/>
            </a:pPr>
            <a:r>
              <a:rPr lang="en-IN" dirty="0"/>
              <a:t>Free and express delivery on high value orders. </a:t>
            </a:r>
            <a:endParaRPr lang="en-US" dirty="0"/>
          </a:p>
        </p:txBody>
      </p:sp>
      <p:sp>
        <p:nvSpPr>
          <p:cNvPr id="14" name="TextBox 13">
            <a:extLst>
              <a:ext uri="{FF2B5EF4-FFF2-40B4-BE49-F238E27FC236}">
                <a16:creationId xmlns:a16="http://schemas.microsoft.com/office/drawing/2014/main" id="{74ACB756-8CE6-8143-9579-30ECD35913C7}"/>
              </a:ext>
            </a:extLst>
          </p:cNvPr>
          <p:cNvSpPr txBox="1"/>
          <p:nvPr/>
        </p:nvSpPr>
        <p:spPr>
          <a:xfrm>
            <a:off x="797777" y="2147941"/>
            <a:ext cx="10774629" cy="2169825"/>
          </a:xfrm>
          <a:prstGeom prst="rect">
            <a:avLst/>
          </a:prstGeom>
          <a:noFill/>
        </p:spPr>
        <p:txBody>
          <a:bodyPr wrap="square" rtlCol="0">
            <a:spAutoFit/>
          </a:bodyPr>
          <a:lstStyle/>
          <a:p>
            <a:pPr>
              <a:spcBef>
                <a:spcPts val="1200"/>
              </a:spcBef>
              <a:spcAft>
                <a:spcPts val="1200"/>
              </a:spcAft>
            </a:pPr>
            <a:r>
              <a:rPr lang="en-US" sz="2000" b="1" dirty="0"/>
              <a:t>The Gold customers </a:t>
            </a:r>
            <a:r>
              <a:rPr lang="en-US" dirty="0"/>
              <a:t>(Cluster 0): We must not overwhelm them by additional discounts but should deliver value by showing we value their loyalty by the following:</a:t>
            </a:r>
          </a:p>
          <a:p>
            <a:pPr marL="285750" indent="-285750">
              <a:spcBef>
                <a:spcPts val="600"/>
              </a:spcBef>
              <a:buFont typeface="Arial" panose="020B0604020202020204" pitchFamily="34" charset="0"/>
              <a:buChar char="•"/>
            </a:pPr>
            <a:r>
              <a:rPr lang="en-US" dirty="0"/>
              <a:t>Give early excess to exclusive product launches and sales</a:t>
            </a:r>
          </a:p>
          <a:p>
            <a:pPr marL="285750" indent="-285750">
              <a:spcBef>
                <a:spcPts val="600"/>
              </a:spcBef>
              <a:buFont typeface="Arial" panose="020B0604020202020204" pitchFamily="34" charset="0"/>
              <a:buChar char="•"/>
            </a:pPr>
            <a:r>
              <a:rPr lang="en-US" dirty="0"/>
              <a:t>Express delivery within a day.</a:t>
            </a:r>
          </a:p>
          <a:p>
            <a:pPr marL="285750" indent="-285750">
              <a:spcBef>
                <a:spcPts val="600"/>
              </a:spcBef>
              <a:buFont typeface="Arial" panose="020B0604020202020204" pitchFamily="34" charset="0"/>
              <a:buChar char="•"/>
            </a:pPr>
            <a:r>
              <a:rPr lang="en-US" dirty="0"/>
              <a:t>With each purchase we can give triple points as compared to bronze customers that can be redeemed while checking out in the next purchase.</a:t>
            </a:r>
          </a:p>
        </p:txBody>
      </p:sp>
      <p:pic>
        <p:nvPicPr>
          <p:cNvPr id="16" name="Graphic 15" descr="Customer review with solid fill">
            <a:extLst>
              <a:ext uri="{FF2B5EF4-FFF2-40B4-BE49-F238E27FC236}">
                <a16:creationId xmlns:a16="http://schemas.microsoft.com/office/drawing/2014/main" id="{3625A35F-8ECF-3741-956E-8F27B604C8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183" y="2222511"/>
            <a:ext cx="619594" cy="619594"/>
          </a:xfrm>
          <a:prstGeom prst="rect">
            <a:avLst/>
          </a:prstGeom>
        </p:spPr>
      </p:pic>
      <p:pic>
        <p:nvPicPr>
          <p:cNvPr id="17" name="Graphic 16" descr="Customer review with solid fill">
            <a:extLst>
              <a:ext uri="{FF2B5EF4-FFF2-40B4-BE49-F238E27FC236}">
                <a16:creationId xmlns:a16="http://schemas.microsoft.com/office/drawing/2014/main" id="{5E21B672-11CC-F240-8100-E457A96608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606" y="4436002"/>
            <a:ext cx="619594" cy="619594"/>
          </a:xfrm>
          <a:prstGeom prst="rect">
            <a:avLst/>
          </a:prstGeom>
        </p:spPr>
      </p:pic>
      <p:pic>
        <p:nvPicPr>
          <p:cNvPr id="19" name="Graphic 18" descr="Right Brain with solid fill">
            <a:extLst>
              <a:ext uri="{FF2B5EF4-FFF2-40B4-BE49-F238E27FC236}">
                <a16:creationId xmlns:a16="http://schemas.microsoft.com/office/drawing/2014/main" id="{7F79A9B3-3F6E-DD40-AD94-E2EB07509A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69159" y="692623"/>
            <a:ext cx="646331" cy="646331"/>
          </a:xfrm>
          <a:prstGeom prst="rect">
            <a:avLst/>
          </a:prstGeom>
        </p:spPr>
      </p:pic>
    </p:spTree>
    <p:extLst>
      <p:ext uri="{BB962C8B-B14F-4D97-AF65-F5344CB8AC3E}">
        <p14:creationId xmlns:p14="http://schemas.microsoft.com/office/powerpoint/2010/main" val="1818312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Slide Number Placeholder 2"/>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7D6BF160-D7D6-41DB-A990-C75F8EB5A56E}" type="slidenum">
              <a:rPr lang="en-US" smtClean="0"/>
              <a:pPr>
                <a:spcAft>
                  <a:spcPts val="600"/>
                </a:spcAft>
              </a:pPr>
              <a:t>2</a:t>
            </a:fld>
            <a:endParaRPr lang="en-US"/>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5BAD7-990F-46CF-B760-D5BA5D9375A3}"/>
              </a:ext>
            </a:extLst>
          </p:cNvPr>
          <p:cNvSpPr>
            <a:spLocks noGrp="1"/>
          </p:cNvSpPr>
          <p:nvPr>
            <p:ph type="title"/>
          </p:nvPr>
        </p:nvSpPr>
        <p:spPr>
          <a:xfrm>
            <a:off x="838200" y="557188"/>
            <a:ext cx="10515600" cy="1133499"/>
          </a:xfrm>
        </p:spPr>
        <p:txBody>
          <a:bodyPr>
            <a:normAutofit/>
          </a:bodyPr>
          <a:lstStyle/>
          <a:p>
            <a:pPr algn="ctr"/>
            <a:r>
              <a:rPr lang="en-US" sz="5200" b="1" dirty="0"/>
              <a:t>Table of Content</a:t>
            </a:r>
            <a:endParaRPr lang="en-IN" sz="5200" b="1" dirty="0"/>
          </a:p>
        </p:txBody>
      </p:sp>
      <p:graphicFrame>
        <p:nvGraphicFramePr>
          <p:cNvPr id="7" name="Content Placeholder 2">
            <a:extLst>
              <a:ext uri="{FF2B5EF4-FFF2-40B4-BE49-F238E27FC236}">
                <a16:creationId xmlns:a16="http://schemas.microsoft.com/office/drawing/2014/main" id="{A80CF6EC-1323-4090-B00E-90DB6B202519}"/>
              </a:ext>
            </a:extLst>
          </p:cNvPr>
          <p:cNvGraphicFramePr>
            <a:graphicFrameLocks noGrp="1"/>
          </p:cNvGraphicFramePr>
          <p:nvPr>
            <p:ph idx="1"/>
            <p:extLst>
              <p:ext uri="{D42A27DB-BD31-4B8C-83A1-F6EECF244321}">
                <p14:modId xmlns:p14="http://schemas.microsoft.com/office/powerpoint/2010/main" val="99397543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E65E387-CD3F-0C44-B734-ACB2CED2017E}"/>
              </a:ext>
            </a:extLst>
          </p:cNvPr>
          <p:cNvSpPr txBox="1"/>
          <p:nvPr/>
        </p:nvSpPr>
        <p:spPr>
          <a:xfrm>
            <a:off x="8723600" y="2649267"/>
            <a:ext cx="2133600" cy="872034"/>
          </a:xfrm>
          <a:prstGeom prst="rect">
            <a:avLst/>
          </a:prstGeom>
          <a:noFill/>
        </p:spPr>
        <p:txBody>
          <a:bodyPr wrap="square" rtlCol="0">
            <a:spAutoFit/>
          </a:bodyPr>
          <a:lstStyle/>
          <a:p>
            <a:pPr marL="171450" indent="-171450" defTabSz="488950">
              <a:spcBef>
                <a:spcPct val="0"/>
              </a:spcBef>
              <a:spcAft>
                <a:spcPts val="400"/>
              </a:spcAft>
              <a:buFont typeface="Arial" panose="020B0604020202020204" pitchFamily="34" charset="0"/>
              <a:buChar char="•"/>
            </a:pPr>
            <a:r>
              <a:rPr lang="en-US" sz="1200" dirty="0">
                <a:solidFill>
                  <a:prstClr val="black">
                    <a:hueOff val="0"/>
                    <a:satOff val="0"/>
                    <a:lumOff val="0"/>
                    <a:alphaOff val="0"/>
                  </a:prstClr>
                </a:solidFill>
                <a:latin typeface="Calibri" panose="020F0502020204030204"/>
              </a:rPr>
              <a:t>Feature</a:t>
            </a:r>
            <a:r>
              <a:rPr lang="en-US" sz="2000" dirty="0"/>
              <a:t> </a:t>
            </a:r>
            <a:r>
              <a:rPr lang="en-US" sz="1200" dirty="0">
                <a:solidFill>
                  <a:prstClr val="black">
                    <a:hueOff val="0"/>
                    <a:satOff val="0"/>
                    <a:lumOff val="0"/>
                    <a:alphaOff val="0"/>
                  </a:prstClr>
                </a:solidFill>
                <a:latin typeface="Calibri" panose="020F0502020204030204"/>
              </a:rPr>
              <a:t>Reduction</a:t>
            </a:r>
          </a:p>
          <a:p>
            <a:pPr marL="171450" indent="-171450" defTabSz="488950">
              <a:spcBef>
                <a:spcPct val="0"/>
              </a:spcBef>
              <a:spcAft>
                <a:spcPts val="400"/>
              </a:spcAft>
              <a:buFont typeface="Arial" panose="020B0604020202020204" pitchFamily="34" charset="0"/>
              <a:buChar char="•"/>
            </a:pPr>
            <a:r>
              <a:rPr lang="en-US" sz="1200" dirty="0">
                <a:solidFill>
                  <a:prstClr val="black">
                    <a:hueOff val="0"/>
                    <a:satOff val="0"/>
                    <a:lumOff val="0"/>
                    <a:alphaOff val="0"/>
                  </a:prstClr>
                </a:solidFill>
                <a:latin typeface="Calibri" panose="020F0502020204030204"/>
              </a:rPr>
              <a:t>Feature Engineering</a:t>
            </a:r>
          </a:p>
          <a:p>
            <a:pPr marL="171450" indent="-171450" defTabSz="488950">
              <a:spcBef>
                <a:spcPct val="0"/>
              </a:spcBef>
              <a:spcAft>
                <a:spcPts val="400"/>
              </a:spcAft>
              <a:buFont typeface="Arial" panose="020B0604020202020204" pitchFamily="34" charset="0"/>
              <a:buChar char="•"/>
            </a:pPr>
            <a:r>
              <a:rPr lang="en-US" sz="1200" dirty="0">
                <a:solidFill>
                  <a:prstClr val="black">
                    <a:hueOff val="0"/>
                    <a:satOff val="0"/>
                    <a:lumOff val="0"/>
                    <a:alphaOff val="0"/>
                  </a:prstClr>
                </a:solidFill>
                <a:latin typeface="Calibri" panose="020F0502020204030204"/>
              </a:rPr>
              <a:t>Variable Analysis</a:t>
            </a:r>
          </a:p>
        </p:txBody>
      </p:sp>
      <p:sp>
        <p:nvSpPr>
          <p:cNvPr id="13" name="TextBox 12">
            <a:extLst>
              <a:ext uri="{FF2B5EF4-FFF2-40B4-BE49-F238E27FC236}">
                <a16:creationId xmlns:a16="http://schemas.microsoft.com/office/drawing/2014/main" id="{5F8B29E4-0824-3449-B233-1B64648BD32B}"/>
              </a:ext>
            </a:extLst>
          </p:cNvPr>
          <p:cNvSpPr txBox="1"/>
          <p:nvPr/>
        </p:nvSpPr>
        <p:spPr>
          <a:xfrm>
            <a:off x="5519790" y="2811330"/>
            <a:ext cx="3069574" cy="617670"/>
          </a:xfrm>
          <a:prstGeom prst="rect">
            <a:avLst/>
          </a:prstGeom>
          <a:noFill/>
        </p:spPr>
        <p:txBody>
          <a:bodyPr wrap="square" rtlCol="0">
            <a:spAutoFit/>
          </a:bodyPr>
          <a:lstStyle/>
          <a:p>
            <a:pPr marL="171450" lvl="0" indent="-171450">
              <a:lnSpc>
                <a:spcPct val="150000"/>
              </a:lnSpc>
              <a:buFont typeface="Arial" panose="020B0604020202020204" pitchFamily="34" charset="0"/>
              <a:buChar char="•"/>
            </a:pPr>
            <a:r>
              <a:rPr lang="en-US" sz="1200" dirty="0"/>
              <a:t>Data Cleaning:  </a:t>
            </a:r>
            <a:r>
              <a:rPr lang="en-IN" sz="1200" dirty="0"/>
              <a:t>Missing Value Treatment</a:t>
            </a:r>
          </a:p>
          <a:p>
            <a:pPr marL="171450" lvl="0" indent="-171450">
              <a:lnSpc>
                <a:spcPct val="150000"/>
              </a:lnSpc>
              <a:buFont typeface="Arial" panose="020B0604020202020204" pitchFamily="34" charset="0"/>
              <a:buChar char="•"/>
            </a:pPr>
            <a:r>
              <a:rPr lang="en-IN" sz="1200" dirty="0"/>
              <a:t>Label Encoding</a:t>
            </a:r>
            <a:endParaRPr lang="en-US" sz="1200" dirty="0"/>
          </a:p>
        </p:txBody>
      </p:sp>
    </p:spTree>
    <p:extLst>
      <p:ext uri="{BB962C8B-B14F-4D97-AF65-F5344CB8AC3E}">
        <p14:creationId xmlns:p14="http://schemas.microsoft.com/office/powerpoint/2010/main" val="134906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3C7781-B8AB-8A4F-B85B-9763A558ADF0}"/>
              </a:ext>
            </a:extLst>
          </p:cNvPr>
          <p:cNvSpPr>
            <a:spLocks noGrp="1"/>
          </p:cNvSpPr>
          <p:nvPr>
            <p:ph type="sldNum" sz="quarter" idx="12"/>
          </p:nvPr>
        </p:nvSpPr>
        <p:spPr/>
        <p:txBody>
          <a:bodyPr/>
          <a:lstStyle/>
          <a:p>
            <a:fld id="{7D6BF160-D7D6-41DB-A990-C75F8EB5A56E}" type="slidenum">
              <a:rPr lang="en-IN" smtClean="0"/>
              <a:t>20</a:t>
            </a:fld>
            <a:endParaRPr lang="en-IN"/>
          </a:p>
        </p:txBody>
      </p:sp>
      <p:grpSp>
        <p:nvGrpSpPr>
          <p:cNvPr id="7" name="Group 6">
            <a:extLst>
              <a:ext uri="{FF2B5EF4-FFF2-40B4-BE49-F238E27FC236}">
                <a16:creationId xmlns:a16="http://schemas.microsoft.com/office/drawing/2014/main" id="{52E44C38-6B13-034A-96F4-0ED65A4B134A}"/>
              </a:ext>
            </a:extLst>
          </p:cNvPr>
          <p:cNvGrpSpPr/>
          <p:nvPr/>
        </p:nvGrpSpPr>
        <p:grpSpPr>
          <a:xfrm>
            <a:off x="2246098" y="6558706"/>
            <a:ext cx="7736102" cy="299294"/>
            <a:chOff x="2355591" y="133531"/>
            <a:chExt cx="7009540" cy="382131"/>
          </a:xfrm>
          <a:solidFill>
            <a:srgbClr val="1B4AC3"/>
          </a:solidFill>
        </p:grpSpPr>
        <p:sp>
          <p:nvSpPr>
            <p:cNvPr id="8" name="Rectangle 7">
              <a:extLst>
                <a:ext uri="{FF2B5EF4-FFF2-40B4-BE49-F238E27FC236}">
                  <a16:creationId xmlns:a16="http://schemas.microsoft.com/office/drawing/2014/main" id="{C69E8C85-F625-914C-A7BF-D6071C6E3C1B}"/>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9" name="Rectangle 8">
              <a:extLst>
                <a:ext uri="{FF2B5EF4-FFF2-40B4-BE49-F238E27FC236}">
                  <a16:creationId xmlns:a16="http://schemas.microsoft.com/office/drawing/2014/main" id="{D0D81B65-2BAC-B442-970D-FBA13E316830}"/>
                </a:ext>
              </a:extLst>
            </p:cNvPr>
            <p:cNvSpPr>
              <a:spLocks/>
            </p:cNvSpPr>
            <p:nvPr/>
          </p:nvSpPr>
          <p:spPr>
            <a:xfrm>
              <a:off x="3758477" y="133531"/>
              <a:ext cx="1353600" cy="371245"/>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0" name="Rectangle 9">
              <a:extLst>
                <a:ext uri="{FF2B5EF4-FFF2-40B4-BE49-F238E27FC236}">
                  <a16:creationId xmlns:a16="http://schemas.microsoft.com/office/drawing/2014/main" id="{70B87988-8672-4F40-AD50-CF730ED4050A}"/>
                </a:ext>
              </a:extLst>
            </p:cNvPr>
            <p:cNvSpPr>
              <a:spLocks noChangeAspect="1"/>
            </p:cNvSpPr>
            <p:nvPr/>
          </p:nvSpPr>
          <p:spPr>
            <a:xfrm>
              <a:off x="5177896" y="144415"/>
              <a:ext cx="1353600" cy="368344"/>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1" name="Rectangle 10">
              <a:extLst>
                <a:ext uri="{FF2B5EF4-FFF2-40B4-BE49-F238E27FC236}">
                  <a16:creationId xmlns:a16="http://schemas.microsoft.com/office/drawing/2014/main" id="{18CBBCE0-7B1B-C74C-957F-0B59C73657B5}"/>
                </a:ext>
              </a:extLst>
            </p:cNvPr>
            <p:cNvSpPr>
              <a:spLocks noChangeAspect="1"/>
            </p:cNvSpPr>
            <p:nvPr/>
          </p:nvSpPr>
          <p:spPr>
            <a:xfrm>
              <a:off x="6602995" y="147318"/>
              <a:ext cx="1353600" cy="368344"/>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2" name="Rectangle 11">
              <a:extLst>
                <a:ext uri="{FF2B5EF4-FFF2-40B4-BE49-F238E27FC236}">
                  <a16:creationId xmlns:a16="http://schemas.microsoft.com/office/drawing/2014/main" id="{0C796DED-920C-B64E-9FDB-7DEB6FFEAD8F}"/>
                </a:ext>
              </a:extLst>
            </p:cNvPr>
            <p:cNvSpPr>
              <a:spLocks noChangeAspect="1"/>
            </p:cNvSpPr>
            <p:nvPr/>
          </p:nvSpPr>
          <p:spPr>
            <a:xfrm>
              <a:off x="8011531" y="144415"/>
              <a:ext cx="1353600" cy="368344"/>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
        <p:nvSpPr>
          <p:cNvPr id="3" name="TextBox 2">
            <a:extLst>
              <a:ext uri="{FF2B5EF4-FFF2-40B4-BE49-F238E27FC236}">
                <a16:creationId xmlns:a16="http://schemas.microsoft.com/office/drawing/2014/main" id="{2D055D63-4904-2545-95F1-8A86879FB03D}"/>
              </a:ext>
            </a:extLst>
          </p:cNvPr>
          <p:cNvSpPr txBox="1"/>
          <p:nvPr/>
        </p:nvSpPr>
        <p:spPr>
          <a:xfrm>
            <a:off x="784675" y="3399611"/>
            <a:ext cx="10556022" cy="2831544"/>
          </a:xfrm>
          <a:prstGeom prst="rect">
            <a:avLst/>
          </a:prstGeom>
          <a:noFill/>
        </p:spPr>
        <p:txBody>
          <a:bodyPr wrap="square" rtlCol="0">
            <a:spAutoFit/>
          </a:bodyPr>
          <a:lstStyle/>
          <a:p>
            <a:pPr>
              <a:spcBef>
                <a:spcPts val="1200"/>
              </a:spcBef>
              <a:spcAft>
                <a:spcPts val="1200"/>
              </a:spcAft>
            </a:pPr>
            <a:r>
              <a:rPr lang="en-US" sz="2000" b="1" dirty="0"/>
              <a:t>Overall Business Suggestion</a:t>
            </a:r>
            <a:endParaRPr lang="en-US" sz="2000" dirty="0"/>
          </a:p>
          <a:p>
            <a:pPr marL="285750" indent="-285750">
              <a:spcBef>
                <a:spcPts val="1200"/>
              </a:spcBef>
              <a:spcAft>
                <a:spcPts val="1200"/>
              </a:spcAft>
              <a:buFont typeface="Arial" panose="020B0604020202020204" pitchFamily="34" charset="0"/>
              <a:buChar char="•"/>
            </a:pPr>
            <a:r>
              <a:rPr lang="en-US" dirty="0"/>
              <a:t>There can be an email alert for all the customers during the non- peaks hours to encourage them to place the order pending in their cart by offering no shipping cost(if any).This would help spread the orders uniformly across the day for all week.</a:t>
            </a:r>
          </a:p>
          <a:p>
            <a:pPr marL="285750" indent="-285750">
              <a:spcBef>
                <a:spcPts val="1200"/>
              </a:spcBef>
              <a:spcAft>
                <a:spcPts val="1200"/>
              </a:spcAft>
              <a:buFont typeface="Arial" panose="020B0604020202020204" pitchFamily="34" charset="0"/>
              <a:buChar char="•"/>
            </a:pPr>
            <a:r>
              <a:rPr lang="en-US" dirty="0"/>
              <a:t>The orders increase suddenly from Sep- Nov, the company should expand the shipping warehouse during these months and release some of the shipping locations in Jan &amp; Feb.</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24F07288-B843-B748-850E-E9ED2BB1A80D}"/>
              </a:ext>
            </a:extLst>
          </p:cNvPr>
          <p:cNvSpPr txBox="1"/>
          <p:nvPr/>
        </p:nvSpPr>
        <p:spPr>
          <a:xfrm>
            <a:off x="784675" y="529521"/>
            <a:ext cx="10569126" cy="2616101"/>
          </a:xfrm>
          <a:prstGeom prst="rect">
            <a:avLst/>
          </a:prstGeom>
          <a:noFill/>
        </p:spPr>
        <p:txBody>
          <a:bodyPr wrap="square" rtlCol="0">
            <a:spAutoFit/>
          </a:bodyPr>
          <a:lstStyle/>
          <a:p>
            <a:r>
              <a:rPr lang="en-US" sz="2000" b="1" dirty="0"/>
              <a:t>The Bronze customers </a:t>
            </a:r>
            <a:r>
              <a:rPr lang="en-US" dirty="0"/>
              <a:t>(Cluster 1): </a:t>
            </a:r>
            <a:r>
              <a:rPr lang="en-IN" dirty="0"/>
              <a:t>Our top priority is to get them transacting more frequently with us as their monetary value is as good as gold customers. We can accomplish this by </a:t>
            </a:r>
            <a:r>
              <a:rPr lang="en-US" dirty="0"/>
              <a:t>the following: </a:t>
            </a:r>
            <a:endParaRPr lang="en-IN" dirty="0"/>
          </a:p>
          <a:p>
            <a:endParaRPr lang="en-IN" dirty="0"/>
          </a:p>
          <a:p>
            <a:pPr marL="285750" indent="-285750">
              <a:buFont typeface="Arial" panose="020B0604020202020204" pitchFamily="34" charset="0"/>
              <a:buChar char="•"/>
            </a:pPr>
            <a:r>
              <a:rPr lang="en-IN" dirty="0"/>
              <a:t>We could offer one or two large-benefit vouchers during the slow season Jan- March, with a steady stream of push notifications.</a:t>
            </a:r>
          </a:p>
          <a:p>
            <a:pPr marL="285750" indent="-285750">
              <a:buFont typeface="Arial" panose="020B0604020202020204" pitchFamily="34" charset="0"/>
              <a:buChar char="•"/>
            </a:pPr>
            <a:r>
              <a:rPr lang="en-IN" dirty="0"/>
              <a:t>We could offer free delivery for them for all the transactions during Jan- March that would give them a push to order more during slow season.</a:t>
            </a:r>
          </a:p>
          <a:p>
            <a:pPr marL="285750" indent="-285750">
              <a:buFont typeface="Arial" panose="020B0604020202020204" pitchFamily="34" charset="0"/>
              <a:buChar char="•"/>
            </a:pPr>
            <a:r>
              <a:rPr lang="en-IN" dirty="0"/>
              <a:t>Followed by benefits like express delivery on high monetary value, that would give them the taste of the benefits offered for gold customers. </a:t>
            </a:r>
            <a:endParaRPr lang="en-US" dirty="0"/>
          </a:p>
        </p:txBody>
      </p:sp>
      <p:pic>
        <p:nvPicPr>
          <p:cNvPr id="16" name="Graphic 15" descr="Customer review with solid fill">
            <a:extLst>
              <a:ext uri="{FF2B5EF4-FFF2-40B4-BE49-F238E27FC236}">
                <a16:creationId xmlns:a16="http://schemas.microsoft.com/office/drawing/2014/main" id="{1C0C3738-500C-2348-9E4E-EFE872FB9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870" y="529521"/>
            <a:ext cx="645805" cy="645805"/>
          </a:xfrm>
          <a:prstGeom prst="rect">
            <a:avLst/>
          </a:prstGeom>
        </p:spPr>
      </p:pic>
      <p:pic>
        <p:nvPicPr>
          <p:cNvPr id="20" name="Graphic 19" descr="Good Idea with solid fill">
            <a:extLst>
              <a:ext uri="{FF2B5EF4-FFF2-40B4-BE49-F238E27FC236}">
                <a16:creationId xmlns:a16="http://schemas.microsoft.com/office/drawing/2014/main" id="{ACFCF169-EC32-4548-A38F-D58BFC3AE1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870" y="3302005"/>
            <a:ext cx="645805" cy="645805"/>
          </a:xfrm>
          <a:prstGeom prst="rect">
            <a:avLst/>
          </a:prstGeom>
        </p:spPr>
      </p:pic>
    </p:spTree>
    <p:extLst>
      <p:ext uri="{BB962C8B-B14F-4D97-AF65-F5344CB8AC3E}">
        <p14:creationId xmlns:p14="http://schemas.microsoft.com/office/powerpoint/2010/main" val="98006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42">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Freeform: Shape 44">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Title 3">
            <a:extLst>
              <a:ext uri="{FF2B5EF4-FFF2-40B4-BE49-F238E27FC236}">
                <a16:creationId xmlns:a16="http://schemas.microsoft.com/office/drawing/2014/main" id="{CF60B80F-1D73-4BFC-B0EE-4B3818617822}"/>
              </a:ext>
            </a:extLst>
          </p:cNvPr>
          <p:cNvSpPr>
            <a:spLocks noGrp="1"/>
          </p:cNvSpPr>
          <p:nvPr>
            <p:ph type="ctrTitle"/>
          </p:nvPr>
        </p:nvSpPr>
        <p:spPr>
          <a:xfrm>
            <a:off x="1116701" y="2452526"/>
            <a:ext cx="4248318" cy="1952947"/>
          </a:xfrm>
          <a:noFill/>
        </p:spPr>
        <p:txBody>
          <a:bodyPr anchor="ctr">
            <a:normAutofit/>
          </a:bodyPr>
          <a:lstStyle/>
          <a:p>
            <a:r>
              <a:rPr lang="en-US" sz="3600" dirty="0">
                <a:solidFill>
                  <a:srgbClr val="080808"/>
                </a:solidFill>
              </a:rPr>
              <a:t>Thank You</a:t>
            </a:r>
            <a:endParaRPr lang="en-IN" sz="3600" dirty="0">
              <a:solidFill>
                <a:srgbClr val="080808"/>
              </a:solidFill>
            </a:endParaRPr>
          </a:p>
        </p:txBody>
      </p:sp>
      <p:sp>
        <p:nvSpPr>
          <p:cNvPr id="47" name="Isosceles Triangle 46">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D6BF160-D7D6-41DB-A990-C75F8EB5A56E}" type="slidenum">
              <a:rPr lang="en-IN" smtClean="0"/>
              <a:t>21</a:t>
            </a:fld>
            <a:endParaRPr lang="en-IN"/>
          </a:p>
        </p:txBody>
      </p:sp>
    </p:spTree>
    <p:extLst>
      <p:ext uri="{BB962C8B-B14F-4D97-AF65-F5344CB8AC3E}">
        <p14:creationId xmlns:p14="http://schemas.microsoft.com/office/powerpoint/2010/main" val="2562561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551152-F173-4D3C-8FDA-11BDCFBDAC1C}"/>
              </a:ext>
            </a:extLst>
          </p:cNvPr>
          <p:cNvSpPr>
            <a:spLocks noGrp="1"/>
          </p:cNvSpPr>
          <p:nvPr>
            <p:ph type="title"/>
          </p:nvPr>
        </p:nvSpPr>
        <p:spPr>
          <a:xfrm>
            <a:off x="643467" y="145258"/>
            <a:ext cx="10905066" cy="1135737"/>
          </a:xfrm>
        </p:spPr>
        <p:txBody>
          <a:bodyPr>
            <a:normAutofit/>
          </a:bodyPr>
          <a:lstStyle/>
          <a:p>
            <a:r>
              <a:rPr lang="en-US" sz="3600" b="1" dirty="0"/>
              <a:t>Our Objective &amp; Understanding of data</a:t>
            </a:r>
            <a:endParaRPr lang="en-IN" sz="3600" b="1" dirty="0"/>
          </a:p>
        </p:txBody>
      </p:sp>
      <p:sp>
        <p:nvSpPr>
          <p:cNvPr id="3" name="Content Placeholder 2">
            <a:extLst>
              <a:ext uri="{FF2B5EF4-FFF2-40B4-BE49-F238E27FC236}">
                <a16:creationId xmlns:a16="http://schemas.microsoft.com/office/drawing/2014/main" id="{D809FD33-AB0D-40BB-9F43-5CDD0AC9304E}"/>
              </a:ext>
            </a:extLst>
          </p:cNvPr>
          <p:cNvSpPr>
            <a:spLocks noGrp="1"/>
          </p:cNvSpPr>
          <p:nvPr>
            <p:ph idx="1"/>
          </p:nvPr>
        </p:nvSpPr>
        <p:spPr>
          <a:xfrm>
            <a:off x="643467" y="1074219"/>
            <a:ext cx="10905066" cy="4943249"/>
          </a:xfrm>
        </p:spPr>
        <p:txBody>
          <a:bodyPr>
            <a:normAutofit/>
          </a:bodyPr>
          <a:lstStyle/>
          <a:p>
            <a:pPr marL="0" indent="0">
              <a:buNone/>
            </a:pPr>
            <a:r>
              <a:rPr lang="en-IN" sz="1600" b="1" dirty="0"/>
              <a:t>Objective : </a:t>
            </a:r>
            <a:r>
              <a:rPr lang="en-IN" sz="1600" dirty="0"/>
              <a:t>To segment the customers of an e-commerce company by using the RFM approach in an unsupervised learning model.</a:t>
            </a:r>
            <a:endParaRPr lang="en-US" sz="1600" dirty="0"/>
          </a:p>
          <a:p>
            <a:pPr marL="0" indent="0">
              <a:buNone/>
            </a:pPr>
            <a:r>
              <a:rPr lang="en-IN" sz="1600" b="1" dirty="0"/>
              <a:t>Understanding of data set </a:t>
            </a:r>
          </a:p>
          <a:p>
            <a:r>
              <a:rPr lang="en-IN" sz="1600" dirty="0"/>
              <a:t>The given data set is the e-commerce </a:t>
            </a:r>
            <a:r>
              <a:rPr lang="en-IN" sz="1800" b="1" dirty="0"/>
              <a:t>transactional data </a:t>
            </a:r>
            <a:r>
              <a:rPr lang="en-IN" sz="1600" dirty="0"/>
              <a:t>for </a:t>
            </a:r>
            <a:r>
              <a:rPr lang="en-IN" sz="1800" b="1" dirty="0"/>
              <a:t>4348 customers </a:t>
            </a:r>
            <a:r>
              <a:rPr lang="en-IN" sz="1600" dirty="0"/>
              <a:t>that contains the date-time of sale, customer shipping location, and price of single unit from </a:t>
            </a:r>
            <a:r>
              <a:rPr lang="en-IN" sz="1800" b="1" dirty="0"/>
              <a:t>2016 to 2017</a:t>
            </a:r>
            <a:r>
              <a:rPr lang="en-IN" sz="1600" dirty="0"/>
              <a:t>.</a:t>
            </a:r>
          </a:p>
          <a:p>
            <a:r>
              <a:rPr lang="en-IN" sz="1600" dirty="0"/>
              <a:t>The data records 5,37,979  transactions. The data set has the following variables:</a:t>
            </a:r>
            <a:endParaRPr lang="en-US" sz="1600" dirty="0"/>
          </a:p>
          <a:p>
            <a:endParaRPr lang="en-US" sz="2000" dirty="0"/>
          </a:p>
          <a:p>
            <a:endParaRPr lang="en-IN" sz="2000" b="1" u="sng" dirty="0"/>
          </a:p>
          <a:p>
            <a:pPr marL="0" indent="0">
              <a:buNone/>
            </a:pPr>
            <a:endParaRPr lang="en-IN" sz="2000" b="1" u="sng" dirty="0"/>
          </a:p>
          <a:p>
            <a:pPr marL="0" indent="0">
              <a:buNone/>
            </a:pPr>
            <a:endParaRPr lang="en-IN"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p:cNvSpPr>
            <a:spLocks noGrp="1"/>
          </p:cNvSpPr>
          <p:nvPr>
            <p:ph type="sldNum" sz="quarter" idx="12"/>
          </p:nvPr>
        </p:nvSpPr>
        <p:spPr/>
        <p:txBody>
          <a:bodyPr/>
          <a:lstStyle/>
          <a:p>
            <a:fld id="{7D6BF160-D7D6-41DB-A990-C75F8EB5A56E}" type="slidenum">
              <a:rPr lang="en-IN" smtClean="0"/>
              <a:t>3</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480645118"/>
              </p:ext>
            </p:extLst>
          </p:nvPr>
        </p:nvGraphicFramePr>
        <p:xfrm>
          <a:off x="2150875" y="2794076"/>
          <a:ext cx="7831325" cy="3425749"/>
        </p:xfrm>
        <a:graphic>
          <a:graphicData uri="http://schemas.openxmlformats.org/drawingml/2006/table">
            <a:tbl>
              <a:tblPr firstRow="1" bandRow="1">
                <a:tableStyleId>{7DF18680-E054-41AD-8BC1-D1AEF772440D}</a:tableStyleId>
              </a:tblPr>
              <a:tblGrid>
                <a:gridCol w="594760">
                  <a:extLst>
                    <a:ext uri="{9D8B030D-6E8A-4147-A177-3AD203B41FA5}">
                      <a16:colId xmlns:a16="http://schemas.microsoft.com/office/drawing/2014/main" val="20000"/>
                    </a:ext>
                  </a:extLst>
                </a:gridCol>
                <a:gridCol w="1617447">
                  <a:extLst>
                    <a:ext uri="{9D8B030D-6E8A-4147-A177-3AD203B41FA5}">
                      <a16:colId xmlns:a16="http://schemas.microsoft.com/office/drawing/2014/main" val="20001"/>
                    </a:ext>
                  </a:extLst>
                </a:gridCol>
                <a:gridCol w="5619118">
                  <a:extLst>
                    <a:ext uri="{9D8B030D-6E8A-4147-A177-3AD203B41FA5}">
                      <a16:colId xmlns:a16="http://schemas.microsoft.com/office/drawing/2014/main" val="20002"/>
                    </a:ext>
                  </a:extLst>
                </a:gridCol>
              </a:tblGrid>
              <a:tr h="316789">
                <a:tc>
                  <a:txBody>
                    <a:bodyPr/>
                    <a:lstStyle/>
                    <a:p>
                      <a:r>
                        <a:rPr lang="en-US" sz="1100" dirty="0"/>
                        <a:t>S.No</a:t>
                      </a:r>
                    </a:p>
                  </a:txBody>
                  <a:tcPr>
                    <a:solidFill>
                      <a:srgbClr val="1B4AC3"/>
                    </a:solidFill>
                  </a:tcPr>
                </a:tc>
                <a:tc>
                  <a:txBody>
                    <a:bodyPr/>
                    <a:lstStyle/>
                    <a:p>
                      <a:r>
                        <a:rPr lang="en-US" sz="1100" dirty="0"/>
                        <a:t>Columns</a:t>
                      </a:r>
                      <a:r>
                        <a:rPr lang="en-US" sz="1100" baseline="0" dirty="0"/>
                        <a:t> </a:t>
                      </a:r>
                      <a:endParaRPr lang="en-US" sz="1100" dirty="0"/>
                    </a:p>
                  </a:txBody>
                  <a:tcPr>
                    <a:solidFill>
                      <a:srgbClr val="1B4AC3"/>
                    </a:solidFill>
                  </a:tcPr>
                </a:tc>
                <a:tc>
                  <a:txBody>
                    <a:bodyPr/>
                    <a:lstStyle/>
                    <a:p>
                      <a:r>
                        <a:rPr lang="en-US" sz="1100" dirty="0"/>
                        <a:t>Description</a:t>
                      </a:r>
                    </a:p>
                  </a:txBody>
                  <a:tcPr>
                    <a:solidFill>
                      <a:srgbClr val="1B4AC3"/>
                    </a:solidFill>
                  </a:tcPr>
                </a:tc>
                <a:extLst>
                  <a:ext uri="{0D108BD9-81ED-4DB2-BD59-A6C34878D82A}">
                    <a16:rowId xmlns:a16="http://schemas.microsoft.com/office/drawing/2014/main" val="10000"/>
                  </a:ext>
                </a:extLst>
              </a:tr>
              <a:tr h="192336">
                <a:tc>
                  <a:txBody>
                    <a:bodyPr/>
                    <a:lstStyle/>
                    <a:p>
                      <a:pPr algn="ctr"/>
                      <a:r>
                        <a:rPr lang="en-US" sz="1100" b="0" dirty="0"/>
                        <a:t>1</a:t>
                      </a:r>
                    </a:p>
                  </a:txBody>
                  <a:tcPr/>
                </a:tc>
                <a:tc>
                  <a:txBody>
                    <a:bodyPr/>
                    <a:lstStyle/>
                    <a:p>
                      <a:r>
                        <a:rPr lang="en-IN" sz="1100" b="1" kern="1200" dirty="0">
                          <a:solidFill>
                            <a:schemeClr val="dk1"/>
                          </a:solidFill>
                          <a:effectLst/>
                        </a:rPr>
                        <a:t>Customer ID</a:t>
                      </a:r>
                      <a:endParaRPr lang="en-US" sz="1100" b="1" dirty="0"/>
                    </a:p>
                  </a:txBody>
                  <a:tcPr/>
                </a:tc>
                <a:tc>
                  <a:txBody>
                    <a:bodyPr/>
                    <a:lstStyle/>
                    <a:p>
                      <a:r>
                        <a:rPr lang="en-IN" sz="1100" kern="1200" dirty="0">
                          <a:solidFill>
                            <a:schemeClr val="dk1"/>
                          </a:solidFill>
                          <a:effectLst/>
                        </a:rPr>
                        <a:t>This is the unique identifier for each Customer </a:t>
                      </a:r>
                      <a:endParaRPr lang="en-US" sz="1100" dirty="0"/>
                    </a:p>
                  </a:txBody>
                  <a:tcPr/>
                </a:tc>
                <a:extLst>
                  <a:ext uri="{0D108BD9-81ED-4DB2-BD59-A6C34878D82A}">
                    <a16:rowId xmlns:a16="http://schemas.microsoft.com/office/drawing/2014/main" val="10001"/>
                  </a:ext>
                </a:extLst>
              </a:tr>
              <a:tr h="192336">
                <a:tc>
                  <a:txBody>
                    <a:bodyPr/>
                    <a:lstStyle/>
                    <a:p>
                      <a:pPr algn="ctr"/>
                      <a:r>
                        <a:rPr lang="en-US" sz="1100" b="0" dirty="0"/>
                        <a:t>2</a:t>
                      </a:r>
                    </a:p>
                  </a:txBody>
                  <a:tcPr/>
                </a:tc>
                <a:tc>
                  <a:txBody>
                    <a:bodyPr/>
                    <a:lstStyle/>
                    <a:p>
                      <a:r>
                        <a:rPr lang="en-IN" sz="1100" b="1" kern="1200" dirty="0">
                          <a:solidFill>
                            <a:schemeClr val="dk1"/>
                          </a:solidFill>
                          <a:effectLst/>
                        </a:rPr>
                        <a:t>Item Code</a:t>
                      </a:r>
                      <a:endParaRPr lang="en-US" sz="1100" b="1" dirty="0"/>
                    </a:p>
                  </a:txBody>
                  <a:tcPr/>
                </a:tc>
                <a:tc>
                  <a:txBody>
                    <a:bodyPr/>
                    <a:lstStyle/>
                    <a:p>
                      <a:r>
                        <a:rPr lang="en-IN" sz="1100" kern="1200" dirty="0">
                          <a:solidFill>
                            <a:schemeClr val="dk1"/>
                          </a:solidFill>
                          <a:effectLst/>
                        </a:rPr>
                        <a:t>This is the Unique ID for each product </a:t>
                      </a:r>
                      <a:endParaRPr lang="en-US" sz="1100" dirty="0"/>
                    </a:p>
                  </a:txBody>
                  <a:tcPr/>
                </a:tc>
                <a:extLst>
                  <a:ext uri="{0D108BD9-81ED-4DB2-BD59-A6C34878D82A}">
                    <a16:rowId xmlns:a16="http://schemas.microsoft.com/office/drawing/2014/main" val="10002"/>
                  </a:ext>
                </a:extLst>
              </a:tr>
              <a:tr h="192336">
                <a:tc>
                  <a:txBody>
                    <a:bodyPr/>
                    <a:lstStyle/>
                    <a:p>
                      <a:pPr algn="ctr"/>
                      <a:r>
                        <a:rPr lang="en-US" sz="1100" b="0" dirty="0"/>
                        <a:t>3</a:t>
                      </a:r>
                    </a:p>
                  </a:txBody>
                  <a:tcPr/>
                </a:tc>
                <a:tc>
                  <a:txBody>
                    <a:bodyPr/>
                    <a:lstStyle/>
                    <a:p>
                      <a:r>
                        <a:rPr lang="en-IN" sz="1100" b="1" kern="1200" dirty="0">
                          <a:solidFill>
                            <a:schemeClr val="dk1"/>
                          </a:solidFill>
                          <a:effectLst/>
                        </a:rPr>
                        <a:t>Invoice No</a:t>
                      </a:r>
                      <a:endParaRPr lang="en-US" sz="1100" b="1" dirty="0"/>
                    </a:p>
                  </a:txBody>
                  <a:tcPr/>
                </a:tc>
                <a:tc>
                  <a:txBody>
                    <a:bodyPr/>
                    <a:lstStyle/>
                    <a:p>
                      <a:r>
                        <a:rPr lang="en-IN" sz="1100" kern="1200" dirty="0">
                          <a:solidFill>
                            <a:schemeClr val="dk1"/>
                          </a:solidFill>
                          <a:effectLst/>
                        </a:rPr>
                        <a:t>This is the Unique ID for each purchase</a:t>
                      </a:r>
                      <a:endParaRPr lang="en-US" sz="1100" dirty="0"/>
                    </a:p>
                  </a:txBody>
                  <a:tcPr/>
                </a:tc>
                <a:extLst>
                  <a:ext uri="{0D108BD9-81ED-4DB2-BD59-A6C34878D82A}">
                    <a16:rowId xmlns:a16="http://schemas.microsoft.com/office/drawing/2014/main" val="10003"/>
                  </a:ext>
                </a:extLst>
              </a:tr>
              <a:tr h="192336">
                <a:tc>
                  <a:txBody>
                    <a:bodyPr/>
                    <a:lstStyle/>
                    <a:p>
                      <a:pPr algn="ctr"/>
                      <a:r>
                        <a:rPr lang="en-US" sz="1100" b="0" dirty="0"/>
                        <a:t>4</a:t>
                      </a:r>
                    </a:p>
                  </a:txBody>
                  <a:tcPr/>
                </a:tc>
                <a:tc>
                  <a:txBody>
                    <a:bodyPr/>
                    <a:lstStyle/>
                    <a:p>
                      <a:r>
                        <a:rPr lang="en-IN" sz="1100" b="1" kern="1200" dirty="0">
                          <a:solidFill>
                            <a:schemeClr val="dk1"/>
                          </a:solidFill>
                          <a:effectLst/>
                        </a:rPr>
                        <a:t>Date of purchase</a:t>
                      </a:r>
                      <a:endParaRPr lang="en-US" sz="1100" b="1" dirty="0"/>
                    </a:p>
                  </a:txBody>
                  <a:tcPr/>
                </a:tc>
                <a:tc>
                  <a:txBody>
                    <a:bodyPr/>
                    <a:lstStyle/>
                    <a:p>
                      <a:r>
                        <a:rPr lang="en-IN" sz="1100" kern="1200" dirty="0">
                          <a:solidFill>
                            <a:schemeClr val="dk1"/>
                          </a:solidFill>
                          <a:effectLst/>
                        </a:rPr>
                        <a:t>Date on which the purchase was made</a:t>
                      </a:r>
                      <a:endParaRPr lang="en-US" sz="1100" dirty="0"/>
                    </a:p>
                  </a:txBody>
                  <a:tcPr/>
                </a:tc>
                <a:extLst>
                  <a:ext uri="{0D108BD9-81ED-4DB2-BD59-A6C34878D82A}">
                    <a16:rowId xmlns:a16="http://schemas.microsoft.com/office/drawing/2014/main" val="10004"/>
                  </a:ext>
                </a:extLst>
              </a:tr>
              <a:tr h="192336">
                <a:tc>
                  <a:txBody>
                    <a:bodyPr/>
                    <a:lstStyle/>
                    <a:p>
                      <a:pPr algn="ctr"/>
                      <a:r>
                        <a:rPr lang="en-US" sz="1100" b="0" dirty="0"/>
                        <a:t>5</a:t>
                      </a:r>
                    </a:p>
                  </a:txBody>
                  <a:tcPr/>
                </a:tc>
                <a:tc>
                  <a:txBody>
                    <a:bodyPr/>
                    <a:lstStyle/>
                    <a:p>
                      <a:r>
                        <a:rPr lang="en-IN" sz="1100" b="1" kern="1200" dirty="0">
                          <a:solidFill>
                            <a:schemeClr val="dk1"/>
                          </a:solidFill>
                          <a:effectLst/>
                        </a:rPr>
                        <a:t>Quantity</a:t>
                      </a:r>
                      <a:endParaRPr lang="en-US" sz="1100" b="1" dirty="0"/>
                    </a:p>
                  </a:txBody>
                  <a:tcPr/>
                </a:tc>
                <a:tc>
                  <a:txBody>
                    <a:bodyPr/>
                    <a:lstStyle/>
                    <a:p>
                      <a:r>
                        <a:rPr lang="en-IN" sz="1100" kern="1200" dirty="0">
                          <a:solidFill>
                            <a:schemeClr val="dk1"/>
                          </a:solidFill>
                          <a:effectLst/>
                        </a:rPr>
                        <a:t>Number of items bought for each product</a:t>
                      </a:r>
                      <a:endParaRPr lang="en-US" sz="1100" dirty="0"/>
                    </a:p>
                  </a:txBody>
                  <a:tcPr/>
                </a:tc>
                <a:extLst>
                  <a:ext uri="{0D108BD9-81ED-4DB2-BD59-A6C34878D82A}">
                    <a16:rowId xmlns:a16="http://schemas.microsoft.com/office/drawing/2014/main" val="10005"/>
                  </a:ext>
                </a:extLst>
              </a:tr>
              <a:tr h="192336">
                <a:tc>
                  <a:txBody>
                    <a:bodyPr/>
                    <a:lstStyle/>
                    <a:p>
                      <a:pPr algn="ctr"/>
                      <a:r>
                        <a:rPr lang="en-US" sz="1100" b="0" dirty="0"/>
                        <a:t>6</a:t>
                      </a:r>
                    </a:p>
                  </a:txBody>
                  <a:tcPr/>
                </a:tc>
                <a:tc>
                  <a:txBody>
                    <a:bodyPr/>
                    <a:lstStyle/>
                    <a:p>
                      <a:r>
                        <a:rPr lang="en-IN" sz="1100" b="1" kern="1200" dirty="0">
                          <a:solidFill>
                            <a:schemeClr val="dk1"/>
                          </a:solidFill>
                          <a:effectLst/>
                        </a:rPr>
                        <a:t>Time</a:t>
                      </a:r>
                      <a:endParaRPr lang="en-US" sz="1100" b="1" dirty="0"/>
                    </a:p>
                  </a:txBody>
                  <a:tcPr/>
                </a:tc>
                <a:tc>
                  <a:txBody>
                    <a:bodyPr/>
                    <a:lstStyle/>
                    <a:p>
                      <a:r>
                        <a:rPr lang="en-IN" sz="1100" kern="1200" dirty="0">
                          <a:solidFill>
                            <a:schemeClr val="dk1"/>
                          </a:solidFill>
                          <a:effectLst/>
                        </a:rPr>
                        <a:t>Time at which the purchase was made. The time is in IST time zone.</a:t>
                      </a:r>
                      <a:endParaRPr lang="en-US" sz="1100" dirty="0"/>
                    </a:p>
                  </a:txBody>
                  <a:tcPr/>
                </a:tc>
                <a:extLst>
                  <a:ext uri="{0D108BD9-81ED-4DB2-BD59-A6C34878D82A}">
                    <a16:rowId xmlns:a16="http://schemas.microsoft.com/office/drawing/2014/main" val="10006"/>
                  </a:ext>
                </a:extLst>
              </a:tr>
              <a:tr h="192336">
                <a:tc>
                  <a:txBody>
                    <a:bodyPr/>
                    <a:lstStyle/>
                    <a:p>
                      <a:pPr algn="ctr"/>
                      <a:r>
                        <a:rPr lang="en-US" sz="1100" b="0" dirty="0"/>
                        <a:t>7</a:t>
                      </a:r>
                    </a:p>
                  </a:txBody>
                  <a:tcPr/>
                </a:tc>
                <a:tc>
                  <a:txBody>
                    <a:bodyPr/>
                    <a:lstStyle/>
                    <a:p>
                      <a:r>
                        <a:rPr lang="en-IN" sz="1100" b="1" kern="1200" dirty="0">
                          <a:solidFill>
                            <a:schemeClr val="dk1"/>
                          </a:solidFill>
                          <a:effectLst/>
                        </a:rPr>
                        <a:t>Price per Unit</a:t>
                      </a:r>
                      <a:endParaRPr lang="en-US" sz="1100" b="1" dirty="0"/>
                    </a:p>
                  </a:txBody>
                  <a:tcPr/>
                </a:tc>
                <a:tc>
                  <a:txBody>
                    <a:bodyPr/>
                    <a:lstStyle/>
                    <a:p>
                      <a:r>
                        <a:rPr lang="en-IN" sz="1100" kern="1200" dirty="0">
                          <a:solidFill>
                            <a:schemeClr val="dk1"/>
                          </a:solidFill>
                          <a:effectLst/>
                        </a:rPr>
                        <a:t>Price of single unit of item purchased</a:t>
                      </a:r>
                      <a:endParaRPr lang="en-US" sz="1100" dirty="0"/>
                    </a:p>
                  </a:txBody>
                  <a:tcPr/>
                </a:tc>
                <a:extLst>
                  <a:ext uri="{0D108BD9-81ED-4DB2-BD59-A6C34878D82A}">
                    <a16:rowId xmlns:a16="http://schemas.microsoft.com/office/drawing/2014/main" val="2584836760"/>
                  </a:ext>
                </a:extLst>
              </a:tr>
              <a:tr h="192336">
                <a:tc>
                  <a:txBody>
                    <a:bodyPr/>
                    <a:lstStyle/>
                    <a:p>
                      <a:pPr algn="ctr"/>
                      <a:r>
                        <a:rPr lang="en-US" sz="1100" b="0" dirty="0"/>
                        <a:t>8</a:t>
                      </a:r>
                    </a:p>
                  </a:txBody>
                  <a:tcPr/>
                </a:tc>
                <a:tc>
                  <a:txBody>
                    <a:bodyPr/>
                    <a:lstStyle/>
                    <a:p>
                      <a:r>
                        <a:rPr lang="en-IN" sz="1100" b="1" kern="1200" dirty="0">
                          <a:solidFill>
                            <a:schemeClr val="dk1"/>
                          </a:solidFill>
                          <a:effectLst/>
                        </a:rPr>
                        <a:t>Price</a:t>
                      </a:r>
                      <a:endParaRPr lang="en-US" sz="1100" b="1" dirty="0"/>
                    </a:p>
                  </a:txBody>
                  <a:tcPr/>
                </a:tc>
                <a:tc>
                  <a:txBody>
                    <a:bodyPr/>
                    <a:lstStyle/>
                    <a:p>
                      <a:r>
                        <a:rPr lang="en-IN" sz="1100" kern="1200" dirty="0">
                          <a:solidFill>
                            <a:schemeClr val="dk1"/>
                          </a:solidFill>
                          <a:effectLst/>
                        </a:rPr>
                        <a:t>Total purchase price</a:t>
                      </a:r>
                      <a:endParaRPr lang="en-US" sz="1100" dirty="0"/>
                    </a:p>
                  </a:txBody>
                  <a:tcPr/>
                </a:tc>
                <a:extLst>
                  <a:ext uri="{0D108BD9-81ED-4DB2-BD59-A6C34878D82A}">
                    <a16:rowId xmlns:a16="http://schemas.microsoft.com/office/drawing/2014/main" val="993104999"/>
                  </a:ext>
                </a:extLst>
              </a:tr>
              <a:tr h="192336">
                <a:tc>
                  <a:txBody>
                    <a:bodyPr/>
                    <a:lstStyle/>
                    <a:p>
                      <a:pPr algn="ctr"/>
                      <a:r>
                        <a:rPr lang="en-US" sz="1100" b="0" dirty="0"/>
                        <a:t>9</a:t>
                      </a:r>
                    </a:p>
                  </a:txBody>
                  <a:tcPr/>
                </a:tc>
                <a:tc>
                  <a:txBody>
                    <a:bodyPr/>
                    <a:lstStyle/>
                    <a:p>
                      <a:r>
                        <a:rPr lang="en-IN" sz="1100" b="1" kern="1200" dirty="0">
                          <a:solidFill>
                            <a:schemeClr val="dk1"/>
                          </a:solidFill>
                          <a:effectLst/>
                        </a:rPr>
                        <a:t>Shipping Location</a:t>
                      </a:r>
                      <a:endParaRPr lang="en-US" sz="1100" b="1" dirty="0"/>
                    </a:p>
                  </a:txBody>
                  <a:tcPr/>
                </a:tc>
                <a:tc>
                  <a:txBody>
                    <a:bodyPr/>
                    <a:lstStyle/>
                    <a:p>
                      <a:r>
                        <a:rPr lang="en-IN" sz="1100" kern="1200" dirty="0">
                          <a:solidFill>
                            <a:schemeClr val="dk1"/>
                          </a:solidFill>
                          <a:effectLst/>
                        </a:rPr>
                        <a:t>This is the location of the warehouse from where the product was shipped</a:t>
                      </a:r>
                      <a:endParaRPr lang="en-US" sz="1100" dirty="0"/>
                    </a:p>
                  </a:txBody>
                  <a:tcPr/>
                </a:tc>
                <a:extLst>
                  <a:ext uri="{0D108BD9-81ED-4DB2-BD59-A6C34878D82A}">
                    <a16:rowId xmlns:a16="http://schemas.microsoft.com/office/drawing/2014/main" val="1993533867"/>
                  </a:ext>
                </a:extLst>
              </a:tr>
              <a:tr h="192336">
                <a:tc>
                  <a:txBody>
                    <a:bodyPr/>
                    <a:lstStyle/>
                    <a:p>
                      <a:pPr algn="ctr"/>
                      <a:r>
                        <a:rPr lang="en-US" sz="1100" b="0" dirty="0"/>
                        <a:t>10</a:t>
                      </a:r>
                    </a:p>
                  </a:txBody>
                  <a:tcPr/>
                </a:tc>
                <a:tc>
                  <a:txBody>
                    <a:bodyPr/>
                    <a:lstStyle/>
                    <a:p>
                      <a:r>
                        <a:rPr lang="en-IN" sz="1100" b="1" kern="1200" dirty="0">
                          <a:solidFill>
                            <a:schemeClr val="dk1"/>
                          </a:solidFill>
                          <a:effectLst/>
                        </a:rPr>
                        <a:t>Cancelled Status</a:t>
                      </a:r>
                      <a:endParaRPr lang="en-US" sz="1100" b="1" dirty="0"/>
                    </a:p>
                  </a:txBody>
                  <a:tcPr/>
                </a:tc>
                <a:tc>
                  <a:txBody>
                    <a:bodyPr/>
                    <a:lstStyle/>
                    <a:p>
                      <a:r>
                        <a:rPr lang="en-IN" sz="1100" kern="1200" dirty="0">
                          <a:solidFill>
                            <a:schemeClr val="dk1"/>
                          </a:solidFill>
                          <a:effectLst/>
                        </a:rPr>
                        <a:t>The Status of Cancellation (True/False)</a:t>
                      </a:r>
                      <a:endParaRPr lang="en-US" sz="1100" dirty="0"/>
                    </a:p>
                  </a:txBody>
                  <a:tcPr/>
                </a:tc>
                <a:extLst>
                  <a:ext uri="{0D108BD9-81ED-4DB2-BD59-A6C34878D82A}">
                    <a16:rowId xmlns:a16="http://schemas.microsoft.com/office/drawing/2014/main" val="63452453"/>
                  </a:ext>
                </a:extLst>
              </a:tr>
              <a:tr h="192336">
                <a:tc>
                  <a:txBody>
                    <a:bodyPr/>
                    <a:lstStyle/>
                    <a:p>
                      <a:pPr algn="ctr"/>
                      <a:r>
                        <a:rPr lang="en-US" sz="1100" b="0" dirty="0"/>
                        <a:t>11</a:t>
                      </a:r>
                    </a:p>
                  </a:txBody>
                  <a:tcPr/>
                </a:tc>
                <a:tc>
                  <a:txBody>
                    <a:bodyPr/>
                    <a:lstStyle/>
                    <a:p>
                      <a:r>
                        <a:rPr lang="en-IN" sz="1100" b="1" kern="1200" dirty="0">
                          <a:solidFill>
                            <a:schemeClr val="dk1"/>
                          </a:solidFill>
                          <a:effectLst/>
                        </a:rPr>
                        <a:t>Reason of Return</a:t>
                      </a:r>
                      <a:endParaRPr lang="en-US" sz="1100" b="1" dirty="0"/>
                    </a:p>
                  </a:txBody>
                  <a:tcPr/>
                </a:tc>
                <a:tc>
                  <a:txBody>
                    <a:bodyPr/>
                    <a:lstStyle/>
                    <a:p>
                      <a:r>
                        <a:rPr lang="en-IN" sz="1100" kern="1200" dirty="0">
                          <a:solidFill>
                            <a:schemeClr val="dk1"/>
                          </a:solidFill>
                          <a:effectLst/>
                        </a:rPr>
                        <a:t>Reason for the return of products</a:t>
                      </a:r>
                      <a:endParaRPr lang="en-US" sz="1100" dirty="0"/>
                    </a:p>
                  </a:txBody>
                  <a:tcPr/>
                </a:tc>
                <a:extLst>
                  <a:ext uri="{0D108BD9-81ED-4DB2-BD59-A6C34878D82A}">
                    <a16:rowId xmlns:a16="http://schemas.microsoft.com/office/drawing/2014/main" val="2618732517"/>
                  </a:ext>
                </a:extLst>
              </a:tr>
              <a:tr h="192336">
                <a:tc>
                  <a:txBody>
                    <a:bodyPr/>
                    <a:lstStyle/>
                    <a:p>
                      <a:pPr algn="ctr"/>
                      <a:r>
                        <a:rPr lang="en-US" sz="1100" b="0" dirty="0"/>
                        <a:t>12</a:t>
                      </a:r>
                    </a:p>
                  </a:txBody>
                  <a:tcPr/>
                </a:tc>
                <a:tc>
                  <a:txBody>
                    <a:bodyPr/>
                    <a:lstStyle/>
                    <a:p>
                      <a:r>
                        <a:rPr lang="en-IN" sz="1100" b="1" kern="1200" dirty="0">
                          <a:solidFill>
                            <a:schemeClr val="dk1"/>
                          </a:solidFill>
                          <a:effectLst/>
                        </a:rPr>
                        <a:t>Sold as set</a:t>
                      </a:r>
                      <a:endParaRPr lang="en-US" sz="1100" b="1" dirty="0"/>
                    </a:p>
                  </a:txBody>
                  <a:tcPr/>
                </a:tc>
                <a:tc>
                  <a:txBody>
                    <a:bodyPr/>
                    <a:lstStyle/>
                    <a:p>
                      <a:r>
                        <a:rPr lang="en-IN" sz="1100" kern="1200" dirty="0">
                          <a:solidFill>
                            <a:schemeClr val="dk1"/>
                          </a:solidFill>
                          <a:effectLst/>
                        </a:rPr>
                        <a:t>It states whether the product was sold with another product/ Offer or not</a:t>
                      </a:r>
                      <a:endParaRPr lang="en-US" sz="1100" dirty="0"/>
                    </a:p>
                  </a:txBody>
                  <a:tcPr/>
                </a:tc>
                <a:extLst>
                  <a:ext uri="{0D108BD9-81ED-4DB2-BD59-A6C34878D82A}">
                    <a16:rowId xmlns:a16="http://schemas.microsoft.com/office/drawing/2014/main" val="3446029122"/>
                  </a:ext>
                </a:extLst>
              </a:tr>
            </a:tbl>
          </a:graphicData>
        </a:graphic>
      </p:graphicFrame>
      <p:grpSp>
        <p:nvGrpSpPr>
          <p:cNvPr id="11" name="Group 10">
            <a:extLst>
              <a:ext uri="{FF2B5EF4-FFF2-40B4-BE49-F238E27FC236}">
                <a16:creationId xmlns:a16="http://schemas.microsoft.com/office/drawing/2014/main" id="{B802B7A4-237F-934E-8AE5-F4458F9ABDB6}"/>
              </a:ext>
            </a:extLst>
          </p:cNvPr>
          <p:cNvGrpSpPr/>
          <p:nvPr/>
        </p:nvGrpSpPr>
        <p:grpSpPr>
          <a:xfrm>
            <a:off x="2246098" y="6558706"/>
            <a:ext cx="7736102" cy="299294"/>
            <a:chOff x="2355591" y="133531"/>
            <a:chExt cx="7009540" cy="382131"/>
          </a:xfrm>
          <a:solidFill>
            <a:srgbClr val="1B4AC3"/>
          </a:solidFill>
        </p:grpSpPr>
        <p:sp>
          <p:nvSpPr>
            <p:cNvPr id="13" name="Rectangle 12">
              <a:extLst>
                <a:ext uri="{FF2B5EF4-FFF2-40B4-BE49-F238E27FC236}">
                  <a16:creationId xmlns:a16="http://schemas.microsoft.com/office/drawing/2014/main" id="{2B4FA39A-8254-CE42-8BF4-843830385473}"/>
                </a:ext>
              </a:extLst>
            </p:cNvPr>
            <p:cNvSpPr/>
            <p:nvPr/>
          </p:nvSpPr>
          <p:spPr>
            <a:xfrm>
              <a:off x="2355591" y="141514"/>
              <a:ext cx="1356438" cy="37124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5" name="Rectangle 14">
              <a:extLst>
                <a:ext uri="{FF2B5EF4-FFF2-40B4-BE49-F238E27FC236}">
                  <a16:creationId xmlns:a16="http://schemas.microsoft.com/office/drawing/2014/main" id="{238D1580-D5D1-8A4F-8657-29E9951F4A0E}"/>
                </a:ext>
              </a:extLst>
            </p:cNvPr>
            <p:cNvSpPr>
              <a:spLocks/>
            </p:cNvSpPr>
            <p:nvPr/>
          </p:nvSpPr>
          <p:spPr>
            <a:xfrm>
              <a:off x="3758477" y="133531"/>
              <a:ext cx="1353600"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7" name="Rectangle 16">
              <a:extLst>
                <a:ext uri="{FF2B5EF4-FFF2-40B4-BE49-F238E27FC236}">
                  <a16:creationId xmlns:a16="http://schemas.microsoft.com/office/drawing/2014/main" id="{E8223218-82ED-4843-93D9-BED11D9CADB8}"/>
                </a:ext>
              </a:extLst>
            </p:cNvPr>
            <p:cNvSpPr>
              <a:spLocks noChangeAspect="1"/>
            </p:cNvSpPr>
            <p:nvPr/>
          </p:nvSpPr>
          <p:spPr>
            <a:xfrm>
              <a:off x="5177896"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8" name="Rectangle 17">
              <a:extLst>
                <a:ext uri="{FF2B5EF4-FFF2-40B4-BE49-F238E27FC236}">
                  <a16:creationId xmlns:a16="http://schemas.microsoft.com/office/drawing/2014/main" id="{5304A7D2-06EE-264E-B999-7856FB70DF1D}"/>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9" name="Rectangle 18">
              <a:extLst>
                <a:ext uri="{FF2B5EF4-FFF2-40B4-BE49-F238E27FC236}">
                  <a16:creationId xmlns:a16="http://schemas.microsoft.com/office/drawing/2014/main" id="{AF8D6E21-F9DA-EE43-9331-71BAD992AD15}"/>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Tree>
    <p:extLst>
      <p:ext uri="{BB962C8B-B14F-4D97-AF65-F5344CB8AC3E}">
        <p14:creationId xmlns:p14="http://schemas.microsoft.com/office/powerpoint/2010/main" val="2503930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551152-F173-4D3C-8FDA-11BDCFBDAC1C}"/>
              </a:ext>
            </a:extLst>
          </p:cNvPr>
          <p:cNvSpPr>
            <a:spLocks noGrp="1"/>
          </p:cNvSpPr>
          <p:nvPr>
            <p:ph type="title"/>
          </p:nvPr>
        </p:nvSpPr>
        <p:spPr>
          <a:xfrm>
            <a:off x="643467" y="-18924"/>
            <a:ext cx="10905066" cy="924227"/>
          </a:xfrm>
        </p:spPr>
        <p:txBody>
          <a:bodyPr>
            <a:normAutofit/>
          </a:bodyPr>
          <a:lstStyle/>
          <a:p>
            <a:r>
              <a:rPr lang="en-US" sz="3600" b="1" dirty="0"/>
              <a:t>Exploratory Data Analysis</a:t>
            </a:r>
            <a:endParaRPr lang="en-IN" sz="3600" b="1" dirty="0"/>
          </a:p>
        </p:txBody>
      </p:sp>
      <p:sp>
        <p:nvSpPr>
          <p:cNvPr id="3" name="Content Placeholder 2">
            <a:extLst>
              <a:ext uri="{FF2B5EF4-FFF2-40B4-BE49-F238E27FC236}">
                <a16:creationId xmlns:a16="http://schemas.microsoft.com/office/drawing/2014/main" id="{D809FD33-AB0D-40BB-9F43-5CDD0AC9304E}"/>
              </a:ext>
            </a:extLst>
          </p:cNvPr>
          <p:cNvSpPr>
            <a:spLocks noGrp="1"/>
          </p:cNvSpPr>
          <p:nvPr>
            <p:ph idx="1"/>
          </p:nvPr>
        </p:nvSpPr>
        <p:spPr>
          <a:xfrm>
            <a:off x="838200" y="833691"/>
            <a:ext cx="10275906" cy="4943249"/>
          </a:xfrm>
        </p:spPr>
        <p:txBody>
          <a:bodyPr>
            <a:normAutofit/>
          </a:bodyPr>
          <a:lstStyle/>
          <a:p>
            <a:r>
              <a:rPr lang="en-IN" sz="1600" b="1" dirty="0"/>
              <a:t>Libraries used : </a:t>
            </a:r>
            <a:r>
              <a:rPr lang="en-IN" sz="1600" dirty="0"/>
              <a:t>NumPy, Pandas, SciKit Learn, Seaborn, Matplotlib </a:t>
            </a:r>
          </a:p>
          <a:p>
            <a:r>
              <a:rPr lang="en-IN" sz="1600" b="1" dirty="0"/>
              <a:t>Tools Used: </a:t>
            </a:r>
            <a:r>
              <a:rPr lang="en-IN" sz="1600" dirty="0"/>
              <a:t>Tableau, </a:t>
            </a:r>
            <a:r>
              <a:rPr lang="en-IN" sz="1600" dirty="0" err="1"/>
              <a:t>Jupyter</a:t>
            </a:r>
            <a:r>
              <a:rPr lang="en-IN" sz="1600" dirty="0"/>
              <a:t> Notebook</a:t>
            </a:r>
          </a:p>
          <a:p>
            <a:r>
              <a:rPr lang="en-IN" sz="1600" b="1" dirty="0"/>
              <a:t>Unique customer with shipping locations: </a:t>
            </a:r>
            <a:r>
              <a:rPr lang="en-IN" sz="1600" dirty="0"/>
              <a:t>We analysed the no of unique customers at each shipping location. And the top 6 shipping locations are given as below: </a:t>
            </a:r>
          </a:p>
          <a:p>
            <a:endParaRPr lang="en-IN" sz="1600" dirty="0"/>
          </a:p>
          <a:p>
            <a:endParaRPr lang="en-IN" sz="1600" dirty="0"/>
          </a:p>
          <a:p>
            <a:endParaRPr lang="en-IN" sz="1600" dirty="0"/>
          </a:p>
          <a:p>
            <a:endParaRPr lang="en-IN" sz="1600" dirty="0"/>
          </a:p>
          <a:p>
            <a:endParaRPr lang="en-US" sz="1600" dirty="0"/>
          </a:p>
          <a:p>
            <a:endParaRPr lang="en-IN" sz="1600" b="1" dirty="0"/>
          </a:p>
          <a:p>
            <a:pPr marL="0" indent="0">
              <a:buNone/>
            </a:pPr>
            <a:endParaRPr lang="en-IN" sz="1600" b="1" u="sng" dirty="0"/>
          </a:p>
          <a:p>
            <a:pPr marL="0" indent="0">
              <a:buNone/>
            </a:pPr>
            <a:endParaRPr lang="en-IN" sz="1600" b="1" u="sng" dirty="0"/>
          </a:p>
          <a:p>
            <a:pPr marL="0" indent="0">
              <a:buNone/>
            </a:pPr>
            <a:endParaRPr lang="en-IN" sz="1600" b="1" u="sng" dirty="0"/>
          </a:p>
          <a:p>
            <a:pPr marL="0" indent="0">
              <a:buNone/>
            </a:pPr>
            <a:endParaRPr lang="en-IN" sz="1600" b="1" u="sng"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p:cNvSpPr>
            <a:spLocks noGrp="1"/>
          </p:cNvSpPr>
          <p:nvPr>
            <p:ph type="sldNum" sz="quarter" idx="12"/>
          </p:nvPr>
        </p:nvSpPr>
        <p:spPr/>
        <p:txBody>
          <a:bodyPr/>
          <a:lstStyle/>
          <a:p>
            <a:fld id="{7D6BF160-D7D6-41DB-A990-C75F8EB5A56E}" type="slidenum">
              <a:rPr lang="en-IN" smtClean="0"/>
              <a:t>4</a:t>
            </a:fld>
            <a:endParaRPr lang="en-IN"/>
          </a:p>
        </p:txBody>
      </p:sp>
      <p:graphicFrame>
        <p:nvGraphicFramePr>
          <p:cNvPr id="7" name="Table 6"/>
          <p:cNvGraphicFramePr>
            <a:graphicFrameLocks noGrp="1"/>
          </p:cNvGraphicFramePr>
          <p:nvPr>
            <p:extLst>
              <p:ext uri="{D42A27DB-BD31-4B8C-83A1-F6EECF244321}">
                <p14:modId xmlns:p14="http://schemas.microsoft.com/office/powerpoint/2010/main" val="2705305614"/>
              </p:ext>
            </p:extLst>
          </p:nvPr>
        </p:nvGraphicFramePr>
        <p:xfrm>
          <a:off x="1203668" y="2083634"/>
          <a:ext cx="9544566" cy="1813560"/>
        </p:xfrm>
        <a:graphic>
          <a:graphicData uri="http://schemas.openxmlformats.org/drawingml/2006/table">
            <a:tbl>
              <a:tblPr firstRow="1" bandRow="1">
                <a:tableStyleId>{7DF18680-E054-41AD-8BC1-D1AEF772440D}</a:tableStyleId>
              </a:tblPr>
              <a:tblGrid>
                <a:gridCol w="1112590">
                  <a:extLst>
                    <a:ext uri="{9D8B030D-6E8A-4147-A177-3AD203B41FA5}">
                      <a16:colId xmlns:a16="http://schemas.microsoft.com/office/drawing/2014/main" val="20000"/>
                    </a:ext>
                  </a:extLst>
                </a:gridCol>
                <a:gridCol w="4029829">
                  <a:extLst>
                    <a:ext uri="{9D8B030D-6E8A-4147-A177-3AD203B41FA5}">
                      <a16:colId xmlns:a16="http://schemas.microsoft.com/office/drawing/2014/main" val="20001"/>
                    </a:ext>
                  </a:extLst>
                </a:gridCol>
                <a:gridCol w="4402147">
                  <a:extLst>
                    <a:ext uri="{9D8B030D-6E8A-4147-A177-3AD203B41FA5}">
                      <a16:colId xmlns:a16="http://schemas.microsoft.com/office/drawing/2014/main" val="20002"/>
                    </a:ext>
                  </a:extLst>
                </a:gridCol>
              </a:tblGrid>
              <a:tr h="170098">
                <a:tc>
                  <a:txBody>
                    <a:bodyPr/>
                    <a:lstStyle/>
                    <a:p>
                      <a:pPr algn="ctr"/>
                      <a:r>
                        <a:rPr lang="en-US" sz="1100" dirty="0"/>
                        <a:t>S.No</a:t>
                      </a:r>
                    </a:p>
                  </a:txBody>
                  <a:tcPr>
                    <a:solidFill>
                      <a:srgbClr val="1B4AC3"/>
                    </a:solidFill>
                  </a:tcPr>
                </a:tc>
                <a:tc>
                  <a:txBody>
                    <a:bodyPr/>
                    <a:lstStyle/>
                    <a:p>
                      <a:pPr algn="ctr"/>
                      <a:r>
                        <a:rPr lang="en-IN" sz="1100" b="1" kern="1200" dirty="0">
                          <a:solidFill>
                            <a:schemeClr val="lt1"/>
                          </a:solidFill>
                          <a:effectLst/>
                        </a:rPr>
                        <a:t>Shipping Location</a:t>
                      </a:r>
                      <a:endParaRPr lang="en-US" sz="1100" dirty="0"/>
                    </a:p>
                  </a:txBody>
                  <a:tcPr>
                    <a:solidFill>
                      <a:srgbClr val="1B4AC3"/>
                    </a:solidFill>
                  </a:tcPr>
                </a:tc>
                <a:tc>
                  <a:txBody>
                    <a:bodyPr/>
                    <a:lstStyle/>
                    <a:p>
                      <a:pPr algn="ctr"/>
                      <a:r>
                        <a:rPr lang="en-IN" sz="1100" b="1" kern="1200" dirty="0">
                          <a:solidFill>
                            <a:schemeClr val="lt1"/>
                          </a:solidFill>
                          <a:effectLst/>
                        </a:rPr>
                        <a:t>Unique Count of Customers</a:t>
                      </a:r>
                      <a:endParaRPr lang="en-US" sz="1100" dirty="0"/>
                    </a:p>
                  </a:txBody>
                  <a:tcPr>
                    <a:solidFill>
                      <a:srgbClr val="1B4AC3"/>
                    </a:solidFill>
                  </a:tcPr>
                </a:tc>
                <a:extLst>
                  <a:ext uri="{0D108BD9-81ED-4DB2-BD59-A6C34878D82A}">
                    <a16:rowId xmlns:a16="http://schemas.microsoft.com/office/drawing/2014/main" val="10000"/>
                  </a:ext>
                </a:extLst>
              </a:tr>
              <a:tr h="170098">
                <a:tc>
                  <a:txBody>
                    <a:bodyPr/>
                    <a:lstStyle/>
                    <a:p>
                      <a:pPr algn="ctr"/>
                      <a:r>
                        <a:rPr lang="en-US" sz="1100" dirty="0"/>
                        <a:t>1</a:t>
                      </a:r>
                    </a:p>
                  </a:txBody>
                  <a:tcPr anchor="ctr"/>
                </a:tc>
                <a:tc>
                  <a:txBody>
                    <a:bodyPr/>
                    <a:lstStyle/>
                    <a:p>
                      <a:pPr marL="0" marR="0" algn="ctr" defTabSz="914400" rtl="0" eaLnBrk="1" latinLnBrk="0" hangingPunct="1">
                        <a:lnSpc>
                          <a:spcPct val="107000"/>
                        </a:lnSpc>
                        <a:spcBef>
                          <a:spcPts val="0"/>
                        </a:spcBef>
                        <a:spcAft>
                          <a:spcPts val="0"/>
                        </a:spcAft>
                      </a:pPr>
                      <a:r>
                        <a:rPr lang="en-IN" sz="1100" b="1" kern="1200" dirty="0">
                          <a:solidFill>
                            <a:schemeClr val="dk1"/>
                          </a:solidFill>
                        </a:rPr>
                        <a:t>Location 36</a:t>
                      </a:r>
                      <a:endParaRPr lang="en-US" sz="1100" b="1" kern="1200" dirty="0">
                        <a:solidFill>
                          <a:schemeClr val="dk1"/>
                        </a:solidFill>
                        <a:latin typeface="+mn-lt"/>
                        <a:ea typeface="+mn-ea"/>
                        <a:cs typeface="+mn-cs"/>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IN" sz="1100" kern="1200">
                          <a:solidFill>
                            <a:schemeClr val="dk1"/>
                          </a:solidFill>
                        </a:rPr>
                        <a:t>4347</a:t>
                      </a:r>
                      <a:endParaRPr lang="en-US" sz="1100" kern="120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1"/>
                  </a:ext>
                </a:extLst>
              </a:tr>
              <a:tr h="170098">
                <a:tc>
                  <a:txBody>
                    <a:bodyPr/>
                    <a:lstStyle/>
                    <a:p>
                      <a:pPr algn="ctr"/>
                      <a:r>
                        <a:rPr lang="en-US" sz="1100" dirty="0"/>
                        <a:t>2</a:t>
                      </a:r>
                    </a:p>
                  </a:txBody>
                  <a:tcPr anchor="ctr"/>
                </a:tc>
                <a:tc>
                  <a:txBody>
                    <a:bodyPr/>
                    <a:lstStyle/>
                    <a:p>
                      <a:pPr marL="0" marR="0" algn="ctr" defTabSz="914400" rtl="0" eaLnBrk="1" latinLnBrk="0" hangingPunct="1">
                        <a:lnSpc>
                          <a:spcPct val="107000"/>
                        </a:lnSpc>
                        <a:spcBef>
                          <a:spcPts val="0"/>
                        </a:spcBef>
                        <a:spcAft>
                          <a:spcPts val="0"/>
                        </a:spcAft>
                      </a:pPr>
                      <a:r>
                        <a:rPr lang="en-IN" sz="1100" b="1" kern="1200" dirty="0">
                          <a:solidFill>
                            <a:schemeClr val="dk1"/>
                          </a:solidFill>
                        </a:rPr>
                        <a:t>Location 26</a:t>
                      </a:r>
                      <a:endParaRPr lang="en-US" sz="1100" b="1" kern="1200" dirty="0">
                        <a:solidFill>
                          <a:schemeClr val="dk1"/>
                        </a:solidFill>
                        <a:latin typeface="+mn-lt"/>
                        <a:ea typeface="+mn-ea"/>
                        <a:cs typeface="+mn-cs"/>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IN" sz="1100" kern="1200" dirty="0">
                          <a:solidFill>
                            <a:schemeClr val="dk1"/>
                          </a:solidFill>
                        </a:rPr>
                        <a:t>1886</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2"/>
                  </a:ext>
                </a:extLst>
              </a:tr>
              <a:tr h="170098">
                <a:tc>
                  <a:txBody>
                    <a:bodyPr/>
                    <a:lstStyle/>
                    <a:p>
                      <a:pPr algn="ctr"/>
                      <a:r>
                        <a:rPr lang="en-US" sz="1100" dirty="0"/>
                        <a:t>3</a:t>
                      </a:r>
                    </a:p>
                  </a:txBody>
                  <a:tcPr anchor="ctr"/>
                </a:tc>
                <a:tc>
                  <a:txBody>
                    <a:bodyPr/>
                    <a:lstStyle/>
                    <a:p>
                      <a:pPr marL="0" marR="0" algn="ctr" defTabSz="914400" rtl="0" eaLnBrk="1" latinLnBrk="0" hangingPunct="1">
                        <a:lnSpc>
                          <a:spcPct val="107000"/>
                        </a:lnSpc>
                        <a:spcBef>
                          <a:spcPts val="0"/>
                        </a:spcBef>
                        <a:spcAft>
                          <a:spcPts val="0"/>
                        </a:spcAft>
                      </a:pPr>
                      <a:r>
                        <a:rPr lang="en-IN" sz="1100" b="1" kern="1200" dirty="0">
                          <a:solidFill>
                            <a:schemeClr val="dk1"/>
                          </a:solidFill>
                        </a:rPr>
                        <a:t>Location 14</a:t>
                      </a:r>
                      <a:endParaRPr lang="en-US" sz="1100" b="1" kern="1200" dirty="0">
                        <a:solidFill>
                          <a:schemeClr val="dk1"/>
                        </a:solidFill>
                        <a:latin typeface="+mn-lt"/>
                        <a:ea typeface="+mn-ea"/>
                        <a:cs typeface="+mn-cs"/>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IN" sz="1100" kern="1200" dirty="0">
                          <a:solidFill>
                            <a:schemeClr val="dk1"/>
                          </a:solidFill>
                        </a:rPr>
                        <a:t>1712</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3"/>
                  </a:ext>
                </a:extLst>
              </a:tr>
              <a:tr h="170098">
                <a:tc>
                  <a:txBody>
                    <a:bodyPr/>
                    <a:lstStyle/>
                    <a:p>
                      <a:pPr algn="ctr"/>
                      <a:r>
                        <a:rPr lang="en-US" sz="1100" dirty="0"/>
                        <a:t>4</a:t>
                      </a:r>
                    </a:p>
                  </a:txBody>
                  <a:tcPr anchor="ctr"/>
                </a:tc>
                <a:tc>
                  <a:txBody>
                    <a:bodyPr/>
                    <a:lstStyle/>
                    <a:p>
                      <a:pPr marL="0" marR="0" algn="ctr" defTabSz="914400" rtl="0" eaLnBrk="1" latinLnBrk="0" hangingPunct="1">
                        <a:lnSpc>
                          <a:spcPct val="107000"/>
                        </a:lnSpc>
                        <a:spcBef>
                          <a:spcPts val="0"/>
                        </a:spcBef>
                        <a:spcAft>
                          <a:spcPts val="0"/>
                        </a:spcAft>
                      </a:pPr>
                      <a:r>
                        <a:rPr lang="en-IN" sz="1100" b="1" kern="1200" dirty="0">
                          <a:solidFill>
                            <a:schemeClr val="dk1"/>
                          </a:solidFill>
                        </a:rPr>
                        <a:t>Location 15</a:t>
                      </a:r>
                      <a:endParaRPr lang="en-US" sz="1100" b="1" kern="1200" dirty="0">
                        <a:solidFill>
                          <a:schemeClr val="dk1"/>
                        </a:solidFill>
                        <a:latin typeface="+mn-lt"/>
                        <a:ea typeface="+mn-ea"/>
                        <a:cs typeface="+mn-cs"/>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IN" sz="1100" kern="1200" dirty="0">
                          <a:solidFill>
                            <a:schemeClr val="dk1"/>
                          </a:solidFill>
                        </a:rPr>
                        <a:t>1500</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4"/>
                  </a:ext>
                </a:extLst>
              </a:tr>
              <a:tr h="170098">
                <a:tc>
                  <a:txBody>
                    <a:bodyPr/>
                    <a:lstStyle/>
                    <a:p>
                      <a:pPr algn="ctr"/>
                      <a:r>
                        <a:rPr lang="en-US" sz="1100" dirty="0"/>
                        <a:t>5</a:t>
                      </a:r>
                    </a:p>
                  </a:txBody>
                  <a:tcPr anchor="ctr"/>
                </a:tc>
                <a:tc>
                  <a:txBody>
                    <a:bodyPr/>
                    <a:lstStyle/>
                    <a:p>
                      <a:pPr marL="0" marR="0" algn="ctr" defTabSz="914400" rtl="0" eaLnBrk="1" latinLnBrk="0" hangingPunct="1">
                        <a:lnSpc>
                          <a:spcPct val="107000"/>
                        </a:lnSpc>
                        <a:spcBef>
                          <a:spcPts val="0"/>
                        </a:spcBef>
                        <a:spcAft>
                          <a:spcPts val="0"/>
                        </a:spcAft>
                      </a:pPr>
                      <a:r>
                        <a:rPr lang="en-IN" sz="1100" b="1" kern="1200" dirty="0">
                          <a:solidFill>
                            <a:schemeClr val="dk1"/>
                          </a:solidFill>
                        </a:rPr>
                        <a:t>Location 1</a:t>
                      </a:r>
                      <a:endParaRPr lang="en-US" sz="1100" b="1" kern="1200" dirty="0">
                        <a:solidFill>
                          <a:schemeClr val="dk1"/>
                        </a:solidFill>
                        <a:latin typeface="+mn-lt"/>
                        <a:ea typeface="+mn-ea"/>
                        <a:cs typeface="+mn-cs"/>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IN" sz="1100" kern="1200" dirty="0">
                          <a:solidFill>
                            <a:schemeClr val="dk1"/>
                          </a:solidFill>
                        </a:rPr>
                        <a:t>1032</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5"/>
                  </a:ext>
                </a:extLst>
              </a:tr>
              <a:tr h="170098">
                <a:tc>
                  <a:txBody>
                    <a:bodyPr/>
                    <a:lstStyle/>
                    <a:p>
                      <a:pPr algn="ctr"/>
                      <a:r>
                        <a:rPr lang="en-US" sz="1100" dirty="0"/>
                        <a:t>6</a:t>
                      </a:r>
                    </a:p>
                  </a:txBody>
                  <a:tcPr anchor="ctr"/>
                </a:tc>
                <a:tc>
                  <a:txBody>
                    <a:bodyPr/>
                    <a:lstStyle/>
                    <a:p>
                      <a:pPr marL="0" marR="0" algn="ctr" defTabSz="914400" rtl="0" eaLnBrk="1" latinLnBrk="0" hangingPunct="1">
                        <a:lnSpc>
                          <a:spcPct val="107000"/>
                        </a:lnSpc>
                        <a:spcBef>
                          <a:spcPts val="0"/>
                        </a:spcBef>
                        <a:spcAft>
                          <a:spcPts val="0"/>
                        </a:spcAft>
                      </a:pPr>
                      <a:r>
                        <a:rPr lang="en-IN" sz="1100" b="1" kern="1200" dirty="0">
                          <a:solidFill>
                            <a:schemeClr val="dk1"/>
                          </a:solidFill>
                        </a:rPr>
                        <a:t>Location 11</a:t>
                      </a:r>
                      <a:endParaRPr lang="en-US" sz="1100" b="1" kern="1200" dirty="0">
                        <a:solidFill>
                          <a:schemeClr val="dk1"/>
                        </a:solidFill>
                        <a:latin typeface="+mn-lt"/>
                        <a:ea typeface="+mn-ea"/>
                        <a:cs typeface="+mn-cs"/>
                      </a:endParaRP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IN" sz="1100" kern="1200" dirty="0">
                          <a:solidFill>
                            <a:schemeClr val="dk1"/>
                          </a:solidFill>
                        </a:rPr>
                        <a:t>976</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6"/>
                  </a:ext>
                </a:extLst>
              </a:tr>
            </a:tbl>
          </a:graphicData>
        </a:graphic>
      </p:graphicFrame>
      <p:graphicFrame>
        <p:nvGraphicFramePr>
          <p:cNvPr id="13" name="Table 12">
            <a:extLst>
              <a:ext uri="{FF2B5EF4-FFF2-40B4-BE49-F238E27FC236}">
                <a16:creationId xmlns:a16="http://schemas.microsoft.com/office/drawing/2014/main" id="{67552DC6-0321-FF4A-9170-AE9C3F53F369}"/>
              </a:ext>
            </a:extLst>
          </p:cNvPr>
          <p:cNvGraphicFramePr>
            <a:graphicFrameLocks noGrp="1"/>
          </p:cNvGraphicFramePr>
          <p:nvPr>
            <p:extLst>
              <p:ext uri="{D42A27DB-BD31-4B8C-83A1-F6EECF244321}">
                <p14:modId xmlns:p14="http://schemas.microsoft.com/office/powerpoint/2010/main" val="2454910207"/>
              </p:ext>
            </p:extLst>
          </p:nvPr>
        </p:nvGraphicFramePr>
        <p:xfrm>
          <a:off x="1203668" y="4562732"/>
          <a:ext cx="9544566" cy="1793618"/>
        </p:xfrm>
        <a:graphic>
          <a:graphicData uri="http://schemas.openxmlformats.org/drawingml/2006/table">
            <a:tbl>
              <a:tblPr firstRow="1" bandRow="1">
                <a:tableStyleId>{7DF18680-E054-41AD-8BC1-D1AEF772440D}</a:tableStyleId>
              </a:tblPr>
              <a:tblGrid>
                <a:gridCol w="1108251">
                  <a:extLst>
                    <a:ext uri="{9D8B030D-6E8A-4147-A177-3AD203B41FA5}">
                      <a16:colId xmlns:a16="http://schemas.microsoft.com/office/drawing/2014/main" val="20000"/>
                    </a:ext>
                  </a:extLst>
                </a:gridCol>
                <a:gridCol w="2054578">
                  <a:extLst>
                    <a:ext uri="{9D8B030D-6E8A-4147-A177-3AD203B41FA5}">
                      <a16:colId xmlns:a16="http://schemas.microsoft.com/office/drawing/2014/main" val="20001"/>
                    </a:ext>
                  </a:extLst>
                </a:gridCol>
                <a:gridCol w="2020711">
                  <a:extLst>
                    <a:ext uri="{9D8B030D-6E8A-4147-A177-3AD203B41FA5}">
                      <a16:colId xmlns:a16="http://schemas.microsoft.com/office/drawing/2014/main" val="20002"/>
                    </a:ext>
                  </a:extLst>
                </a:gridCol>
                <a:gridCol w="4361026">
                  <a:extLst>
                    <a:ext uri="{9D8B030D-6E8A-4147-A177-3AD203B41FA5}">
                      <a16:colId xmlns:a16="http://schemas.microsoft.com/office/drawing/2014/main" val="965515735"/>
                    </a:ext>
                  </a:extLst>
                </a:gridCol>
              </a:tblGrid>
              <a:tr h="292369">
                <a:tc>
                  <a:txBody>
                    <a:bodyPr/>
                    <a:lstStyle/>
                    <a:p>
                      <a:pPr algn="ctr"/>
                      <a:r>
                        <a:rPr lang="en-US" sz="1100" dirty="0"/>
                        <a:t>S.No</a:t>
                      </a:r>
                    </a:p>
                  </a:txBody>
                  <a:tcPr>
                    <a:solidFill>
                      <a:srgbClr val="1B4AC3"/>
                    </a:solidFill>
                  </a:tcPr>
                </a:tc>
                <a:tc>
                  <a:txBody>
                    <a:bodyPr/>
                    <a:lstStyle/>
                    <a:p>
                      <a:pPr algn="ctr"/>
                      <a:r>
                        <a:rPr lang="en-IN" sz="1100" b="1" kern="1200" dirty="0">
                          <a:solidFill>
                            <a:schemeClr val="lt1"/>
                          </a:solidFill>
                          <a:effectLst/>
                        </a:rPr>
                        <a:t>Variables Missing Values </a:t>
                      </a:r>
                      <a:endParaRPr lang="en-US" sz="1100" dirty="0"/>
                    </a:p>
                  </a:txBody>
                  <a:tcPr>
                    <a:solidFill>
                      <a:srgbClr val="1B4AC3"/>
                    </a:solidFill>
                  </a:tcPr>
                </a:tc>
                <a:tc>
                  <a:txBody>
                    <a:bodyPr/>
                    <a:lstStyle/>
                    <a:p>
                      <a:pPr lvl="0" algn="ctr"/>
                      <a:r>
                        <a:rPr lang="en-IN" sz="1100" b="1" kern="1200" dirty="0">
                          <a:solidFill>
                            <a:schemeClr val="lt1"/>
                          </a:solidFill>
                          <a:effectLst/>
                        </a:rPr>
                        <a:t>% of data Missing</a:t>
                      </a:r>
                      <a:endParaRPr lang="en-US" sz="1100" dirty="0"/>
                    </a:p>
                  </a:txBody>
                  <a:tcPr>
                    <a:solidFill>
                      <a:srgbClr val="1B4AC3"/>
                    </a:solidFill>
                  </a:tcPr>
                </a:tc>
                <a:tc>
                  <a:txBody>
                    <a:bodyPr/>
                    <a:lstStyle/>
                    <a:p>
                      <a:pPr lvl="1" algn="ctr"/>
                      <a:r>
                        <a:rPr lang="en-US" sz="1100" dirty="0"/>
                        <a:t>Missing Value treatment </a:t>
                      </a:r>
                    </a:p>
                  </a:txBody>
                  <a:tcPr>
                    <a:solidFill>
                      <a:srgbClr val="1B4AC3"/>
                    </a:solidFill>
                  </a:tcPr>
                </a:tc>
                <a:extLst>
                  <a:ext uri="{0D108BD9-81ED-4DB2-BD59-A6C34878D82A}">
                    <a16:rowId xmlns:a16="http://schemas.microsoft.com/office/drawing/2014/main" val="10000"/>
                  </a:ext>
                </a:extLst>
              </a:tr>
              <a:tr h="448927">
                <a:tc>
                  <a:txBody>
                    <a:bodyPr/>
                    <a:lstStyle/>
                    <a:p>
                      <a:pPr algn="ctr"/>
                      <a:r>
                        <a:rPr lang="en-US" sz="1100" dirty="0"/>
                        <a:t>1</a:t>
                      </a:r>
                    </a:p>
                  </a:txBody>
                  <a:tcPr anchor="ctr"/>
                </a:tc>
                <a:tc>
                  <a:txBody>
                    <a:bodyPr/>
                    <a:lstStyle/>
                    <a:p>
                      <a:pPr marL="0" marR="0" algn="ctr" defTabSz="914400" rtl="0" eaLnBrk="1" latinLnBrk="0" hangingPunct="1">
                        <a:lnSpc>
                          <a:spcPct val="107000"/>
                        </a:lnSpc>
                        <a:spcBef>
                          <a:spcPts val="0"/>
                        </a:spcBef>
                        <a:spcAft>
                          <a:spcPts val="0"/>
                        </a:spcAft>
                      </a:pPr>
                      <a:r>
                        <a:rPr lang="en-IN" sz="1100" b="1" dirty="0"/>
                        <a:t>Customer ID</a:t>
                      </a:r>
                      <a:endParaRPr lang="en-US" sz="1100" b="1" kern="1200" dirty="0">
                        <a:solidFill>
                          <a:schemeClr val="dk1"/>
                        </a:solidFill>
                        <a:latin typeface="+mn-lt"/>
                        <a:ea typeface="+mn-ea"/>
                        <a:cs typeface="+mn-cs"/>
                      </a:endParaRPr>
                    </a:p>
                  </a:txBody>
                  <a:tcPr marL="68580" marR="68580" marT="0" marB="0" anchor="ctr"/>
                </a:tc>
                <a:tc>
                  <a:txBody>
                    <a:bodyPr/>
                    <a:lstStyle/>
                    <a:p>
                      <a:pPr marL="0" marR="0" lvl="0" algn="ctr" defTabSz="914400" rtl="0" eaLnBrk="1" latinLnBrk="0" hangingPunct="1">
                        <a:lnSpc>
                          <a:spcPct val="107000"/>
                        </a:lnSpc>
                        <a:spcBef>
                          <a:spcPts val="0"/>
                        </a:spcBef>
                        <a:spcAft>
                          <a:spcPts val="0"/>
                        </a:spcAft>
                      </a:pPr>
                      <a:r>
                        <a:rPr lang="en-IN" sz="1100" kern="1200" dirty="0">
                          <a:solidFill>
                            <a:schemeClr val="dk1"/>
                          </a:solidFill>
                        </a:rPr>
                        <a:t>25%</a:t>
                      </a:r>
                      <a:endParaRPr lang="en-US" sz="1100" kern="1200" dirty="0">
                        <a:solidFill>
                          <a:schemeClr val="dk1"/>
                        </a:solidFill>
                        <a:latin typeface="+mn-lt"/>
                        <a:ea typeface="+mn-ea"/>
                        <a:cs typeface="+mn-cs"/>
                      </a:endParaRPr>
                    </a:p>
                  </a:txBody>
                  <a:tcPr marL="68580" marR="68580" marT="0" marB="0" anchor="ctr"/>
                </a:tc>
                <a:tc>
                  <a:txBody>
                    <a:bodyPr/>
                    <a:lstStyle/>
                    <a:p>
                      <a:pPr marL="0" marR="0" lvl="0" algn="l" defTabSz="914400" rtl="0" eaLnBrk="1" latinLnBrk="0" hangingPunct="1">
                        <a:lnSpc>
                          <a:spcPct val="107000"/>
                        </a:lnSpc>
                        <a:spcBef>
                          <a:spcPts val="0"/>
                        </a:spcBef>
                        <a:spcAft>
                          <a:spcPts val="0"/>
                        </a:spcAft>
                      </a:pPr>
                      <a:r>
                        <a:rPr lang="en-IN" sz="1100" dirty="0"/>
                        <a:t>Dropped the records as our objective is to classify the customers into segments. </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1"/>
                  </a:ext>
                </a:extLst>
              </a:tr>
              <a:tr h="163903">
                <a:tc>
                  <a:txBody>
                    <a:bodyPr/>
                    <a:lstStyle/>
                    <a:p>
                      <a:pPr algn="ctr"/>
                      <a:r>
                        <a:rPr lang="en-US" sz="1100" dirty="0"/>
                        <a:t>2</a:t>
                      </a:r>
                    </a:p>
                  </a:txBody>
                  <a:tcPr anchor="ctr"/>
                </a:tc>
                <a:tc>
                  <a:txBody>
                    <a:bodyPr/>
                    <a:lstStyle/>
                    <a:p>
                      <a:pPr marL="0" marR="0" algn="ctr" defTabSz="914400" rtl="0" eaLnBrk="1" latinLnBrk="0" hangingPunct="1">
                        <a:lnSpc>
                          <a:spcPct val="107000"/>
                        </a:lnSpc>
                        <a:spcBef>
                          <a:spcPts val="0"/>
                        </a:spcBef>
                        <a:spcAft>
                          <a:spcPts val="0"/>
                        </a:spcAft>
                      </a:pPr>
                      <a:r>
                        <a:rPr lang="en-IN" sz="1100" b="1" dirty="0"/>
                        <a:t>Cancelled Status</a:t>
                      </a:r>
                      <a:endParaRPr lang="en-US" sz="1100" b="1" kern="1200" dirty="0">
                        <a:solidFill>
                          <a:schemeClr val="dk1"/>
                        </a:solidFill>
                        <a:latin typeface="+mn-lt"/>
                        <a:ea typeface="+mn-ea"/>
                        <a:cs typeface="+mn-cs"/>
                      </a:endParaRPr>
                    </a:p>
                  </a:txBody>
                  <a:tcPr marL="68580" marR="68580" marT="0" marB="0" anchor="ctr"/>
                </a:tc>
                <a:tc>
                  <a:txBody>
                    <a:bodyPr/>
                    <a:lstStyle/>
                    <a:p>
                      <a:pPr marL="0" marR="0" lvl="0" algn="ctr" defTabSz="914400" rtl="0" eaLnBrk="1" latinLnBrk="0" hangingPunct="1">
                        <a:lnSpc>
                          <a:spcPct val="107000"/>
                        </a:lnSpc>
                        <a:spcBef>
                          <a:spcPts val="0"/>
                        </a:spcBef>
                        <a:spcAft>
                          <a:spcPts val="0"/>
                        </a:spcAft>
                      </a:pPr>
                      <a:r>
                        <a:rPr lang="en-IN" sz="1100" kern="1200" dirty="0">
                          <a:solidFill>
                            <a:schemeClr val="dk1"/>
                          </a:solidFill>
                        </a:rPr>
                        <a:t>80%</a:t>
                      </a:r>
                      <a:endParaRPr lang="en-US" sz="1100" kern="1200" dirty="0">
                        <a:solidFill>
                          <a:schemeClr val="dk1"/>
                        </a:solidFill>
                        <a:latin typeface="+mn-lt"/>
                        <a:ea typeface="+mn-ea"/>
                        <a:cs typeface="+mn-cs"/>
                      </a:endParaRPr>
                    </a:p>
                  </a:txBody>
                  <a:tcPr marL="68580" marR="68580" marT="0" marB="0" anchor="ctr"/>
                </a:tc>
                <a:tc>
                  <a:txBody>
                    <a:bodyPr/>
                    <a:lstStyle/>
                    <a:p>
                      <a:pPr marL="0" marR="0" lvl="0" algn="l" defTabSz="914400" rtl="0" eaLnBrk="1" latinLnBrk="0" hangingPunct="1">
                        <a:lnSpc>
                          <a:spcPct val="107000"/>
                        </a:lnSpc>
                        <a:spcBef>
                          <a:spcPts val="0"/>
                        </a:spcBef>
                        <a:spcAft>
                          <a:spcPts val="0"/>
                        </a:spcAft>
                      </a:pPr>
                      <a:r>
                        <a:rPr lang="en-IN" sz="1100" dirty="0"/>
                        <a:t>The missing values were replaced by “False” i.e., the order was not cancelled.</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2"/>
                  </a:ext>
                </a:extLst>
              </a:tr>
              <a:tr h="163903">
                <a:tc>
                  <a:txBody>
                    <a:bodyPr/>
                    <a:lstStyle/>
                    <a:p>
                      <a:pPr algn="ctr"/>
                      <a:r>
                        <a:rPr lang="en-US" sz="1100" dirty="0"/>
                        <a:t>3</a:t>
                      </a:r>
                    </a:p>
                  </a:txBody>
                  <a:tcPr anchor="ctr"/>
                </a:tc>
                <a:tc>
                  <a:txBody>
                    <a:bodyPr/>
                    <a:lstStyle/>
                    <a:p>
                      <a:pPr marL="0" marR="0" algn="ctr" defTabSz="914400" rtl="0" eaLnBrk="1" latinLnBrk="0" hangingPunct="1">
                        <a:lnSpc>
                          <a:spcPct val="107000"/>
                        </a:lnSpc>
                        <a:spcBef>
                          <a:spcPts val="0"/>
                        </a:spcBef>
                        <a:spcAft>
                          <a:spcPts val="0"/>
                        </a:spcAft>
                      </a:pPr>
                      <a:r>
                        <a:rPr lang="en-IN" sz="1100" b="1" dirty="0"/>
                        <a:t>Reason of return</a:t>
                      </a:r>
                      <a:endParaRPr lang="en-US" sz="1100" b="1" kern="1200" dirty="0">
                        <a:solidFill>
                          <a:schemeClr val="dk1"/>
                        </a:solidFill>
                        <a:latin typeface="+mn-lt"/>
                        <a:ea typeface="+mn-ea"/>
                        <a:cs typeface="+mn-cs"/>
                      </a:endParaRPr>
                    </a:p>
                  </a:txBody>
                  <a:tcPr marL="68580" marR="68580" marT="0" marB="0" anchor="ctr"/>
                </a:tc>
                <a:tc>
                  <a:txBody>
                    <a:bodyPr/>
                    <a:lstStyle/>
                    <a:p>
                      <a:pPr marL="0" marR="0" lvl="0" algn="ctr" defTabSz="914400" rtl="0" eaLnBrk="1" latinLnBrk="0" hangingPunct="1">
                        <a:lnSpc>
                          <a:spcPct val="107000"/>
                        </a:lnSpc>
                        <a:spcBef>
                          <a:spcPts val="0"/>
                        </a:spcBef>
                        <a:spcAft>
                          <a:spcPts val="0"/>
                        </a:spcAft>
                      </a:pPr>
                      <a:r>
                        <a:rPr lang="en-IN" sz="1100" kern="1200" dirty="0">
                          <a:solidFill>
                            <a:schemeClr val="dk1"/>
                          </a:solidFill>
                        </a:rPr>
                        <a:t>99.9%</a:t>
                      </a:r>
                      <a:endParaRPr lang="en-US" sz="1100" kern="1200" dirty="0">
                        <a:solidFill>
                          <a:schemeClr val="dk1"/>
                        </a:solidFill>
                        <a:latin typeface="+mn-lt"/>
                        <a:ea typeface="+mn-ea"/>
                        <a:cs typeface="+mn-cs"/>
                      </a:endParaRPr>
                    </a:p>
                  </a:txBody>
                  <a:tcPr marL="68580" marR="68580" marT="0" marB="0" anchor="ctr"/>
                </a:tc>
                <a:tc>
                  <a:txBody>
                    <a:bodyPr/>
                    <a:lstStyle/>
                    <a:p>
                      <a:pPr marL="0" marR="0" lvl="0" algn="l" defTabSz="914400" rtl="0" eaLnBrk="1" latinLnBrk="0" hangingPunct="1">
                        <a:lnSpc>
                          <a:spcPct val="107000"/>
                        </a:lnSpc>
                        <a:spcBef>
                          <a:spcPts val="0"/>
                        </a:spcBef>
                        <a:spcAft>
                          <a:spcPts val="0"/>
                        </a:spcAft>
                      </a:pPr>
                      <a:r>
                        <a:rPr lang="en-IN" sz="1100" dirty="0"/>
                        <a:t>The missing values couldn’t be replaced there is no significant data to analyse and replace.</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3"/>
                  </a:ext>
                </a:extLst>
              </a:tr>
              <a:tr h="163903">
                <a:tc>
                  <a:txBody>
                    <a:bodyPr/>
                    <a:lstStyle/>
                    <a:p>
                      <a:pPr algn="ctr"/>
                      <a:r>
                        <a:rPr lang="en-US" sz="1100" dirty="0"/>
                        <a:t>4</a:t>
                      </a:r>
                    </a:p>
                  </a:txBody>
                  <a:tcPr anchor="ctr"/>
                </a:tc>
                <a:tc>
                  <a:txBody>
                    <a:bodyPr/>
                    <a:lstStyle/>
                    <a:p>
                      <a:pPr marL="0" marR="0" algn="ctr" defTabSz="914400" rtl="0" eaLnBrk="1" latinLnBrk="0" hangingPunct="1">
                        <a:lnSpc>
                          <a:spcPct val="107000"/>
                        </a:lnSpc>
                        <a:spcBef>
                          <a:spcPts val="0"/>
                        </a:spcBef>
                        <a:spcAft>
                          <a:spcPts val="0"/>
                        </a:spcAft>
                      </a:pPr>
                      <a:r>
                        <a:rPr lang="en-IN" sz="1100" b="1" dirty="0"/>
                        <a:t>Sold as set:</a:t>
                      </a:r>
                      <a:r>
                        <a:rPr lang="en-IN" sz="1100" dirty="0"/>
                        <a:t> </a:t>
                      </a:r>
                      <a:endParaRPr lang="en-US" sz="1100" b="1" kern="1200" dirty="0">
                        <a:solidFill>
                          <a:schemeClr val="dk1"/>
                        </a:solidFill>
                        <a:latin typeface="+mn-lt"/>
                        <a:ea typeface="+mn-ea"/>
                        <a:cs typeface="+mn-cs"/>
                      </a:endParaRPr>
                    </a:p>
                  </a:txBody>
                  <a:tcPr marL="68580" marR="68580" marT="0" marB="0" anchor="ctr"/>
                </a:tc>
                <a:tc>
                  <a:txBody>
                    <a:bodyPr/>
                    <a:lstStyle/>
                    <a:p>
                      <a:pPr marL="0" marR="0" lvl="0" algn="ctr" defTabSz="914400" rtl="0" eaLnBrk="1" latinLnBrk="0" hangingPunct="1">
                        <a:lnSpc>
                          <a:spcPct val="107000"/>
                        </a:lnSpc>
                        <a:spcBef>
                          <a:spcPts val="0"/>
                        </a:spcBef>
                        <a:spcAft>
                          <a:spcPts val="0"/>
                        </a:spcAft>
                      </a:pPr>
                      <a:r>
                        <a:rPr lang="en-IN" sz="1100" kern="1200" dirty="0">
                          <a:solidFill>
                            <a:schemeClr val="dk1"/>
                          </a:solidFill>
                        </a:rPr>
                        <a:t>99.9%</a:t>
                      </a:r>
                      <a:endParaRPr lang="en-US" sz="1100" kern="1200" dirty="0">
                        <a:solidFill>
                          <a:schemeClr val="dk1"/>
                        </a:solidFill>
                        <a:latin typeface="+mn-lt"/>
                        <a:ea typeface="+mn-ea"/>
                        <a:cs typeface="+mn-cs"/>
                      </a:endParaRPr>
                    </a:p>
                  </a:txBody>
                  <a:tcPr marL="68580" marR="68580" marT="0" marB="0" anchor="ctr"/>
                </a:tc>
                <a:tc>
                  <a:txBody>
                    <a:bodyPr/>
                    <a:lstStyle/>
                    <a:p>
                      <a:pPr marL="0" marR="0" lvl="0" algn="l" defTabSz="914400" rtl="0" eaLnBrk="1" latinLnBrk="0" hangingPunct="1">
                        <a:lnSpc>
                          <a:spcPct val="107000"/>
                        </a:lnSpc>
                        <a:spcBef>
                          <a:spcPts val="0"/>
                        </a:spcBef>
                        <a:spcAft>
                          <a:spcPts val="0"/>
                        </a:spcAft>
                      </a:pPr>
                      <a:r>
                        <a:rPr lang="en-IN" sz="1100" dirty="0"/>
                        <a:t>The missing values couldn’t be replaced there is no significant data to analyse and replace.</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68C0889A-3145-2C47-B182-8BB1E77EADC8}"/>
              </a:ext>
            </a:extLst>
          </p:cNvPr>
          <p:cNvSpPr txBox="1"/>
          <p:nvPr/>
        </p:nvSpPr>
        <p:spPr>
          <a:xfrm>
            <a:off x="1107018" y="3911513"/>
            <a:ext cx="6166884" cy="338554"/>
          </a:xfrm>
          <a:prstGeom prst="rect">
            <a:avLst/>
          </a:prstGeom>
          <a:noFill/>
        </p:spPr>
        <p:txBody>
          <a:bodyPr wrap="square" rtlCol="0">
            <a:spAutoFit/>
          </a:bodyPr>
          <a:lstStyle/>
          <a:p>
            <a:r>
              <a:rPr lang="en-IN" sz="1600" dirty="0"/>
              <a:t>These locations contribute to 60% of the shipping orders</a:t>
            </a:r>
            <a:endParaRPr lang="en-IN" sz="1600" b="1" u="sng" dirty="0"/>
          </a:p>
        </p:txBody>
      </p:sp>
      <p:sp>
        <p:nvSpPr>
          <p:cNvPr id="15" name="TextBox 14">
            <a:extLst>
              <a:ext uri="{FF2B5EF4-FFF2-40B4-BE49-F238E27FC236}">
                <a16:creationId xmlns:a16="http://schemas.microsoft.com/office/drawing/2014/main" id="{40E49A7D-C3D3-9146-9465-6338DBCB08AE}"/>
              </a:ext>
            </a:extLst>
          </p:cNvPr>
          <p:cNvSpPr txBox="1"/>
          <p:nvPr/>
        </p:nvSpPr>
        <p:spPr>
          <a:xfrm>
            <a:off x="838200" y="4193286"/>
            <a:ext cx="6166884" cy="338554"/>
          </a:xfrm>
          <a:prstGeom prst="rect">
            <a:avLst/>
          </a:prstGeom>
          <a:noFill/>
        </p:spPr>
        <p:txBody>
          <a:bodyPr wrap="square" rtlCol="0">
            <a:spAutoFit/>
          </a:bodyPr>
          <a:lstStyle/>
          <a:p>
            <a:pPr marL="285750" indent="-285750">
              <a:buFont typeface="Arial" panose="020B0604020202020204" pitchFamily="34" charset="0"/>
              <a:buChar char="•"/>
            </a:pPr>
            <a:r>
              <a:rPr lang="en-IN" sz="1600" b="1" dirty="0"/>
              <a:t>Missing Value Treatment</a:t>
            </a:r>
            <a:endParaRPr lang="en-US" sz="1600" b="1" dirty="0"/>
          </a:p>
        </p:txBody>
      </p:sp>
      <p:grpSp>
        <p:nvGrpSpPr>
          <p:cNvPr id="17" name="Group 16">
            <a:extLst>
              <a:ext uri="{FF2B5EF4-FFF2-40B4-BE49-F238E27FC236}">
                <a16:creationId xmlns:a16="http://schemas.microsoft.com/office/drawing/2014/main" id="{C0BA64DC-59E1-DD47-91CA-5C2CBA35B032}"/>
              </a:ext>
            </a:extLst>
          </p:cNvPr>
          <p:cNvGrpSpPr/>
          <p:nvPr/>
        </p:nvGrpSpPr>
        <p:grpSpPr>
          <a:xfrm>
            <a:off x="2246098" y="6558706"/>
            <a:ext cx="7736102" cy="299294"/>
            <a:chOff x="2355591" y="133531"/>
            <a:chExt cx="7009540" cy="382131"/>
          </a:xfrm>
          <a:solidFill>
            <a:srgbClr val="1B4AC3"/>
          </a:solidFill>
        </p:grpSpPr>
        <p:sp>
          <p:nvSpPr>
            <p:cNvPr id="18" name="Rectangle 17">
              <a:extLst>
                <a:ext uri="{FF2B5EF4-FFF2-40B4-BE49-F238E27FC236}">
                  <a16:creationId xmlns:a16="http://schemas.microsoft.com/office/drawing/2014/main" id="{5113B315-890B-8D4C-8C59-9C9E516D1CC6}"/>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9" name="Rectangle 18">
              <a:extLst>
                <a:ext uri="{FF2B5EF4-FFF2-40B4-BE49-F238E27FC236}">
                  <a16:creationId xmlns:a16="http://schemas.microsoft.com/office/drawing/2014/main" id="{74A720DA-6243-8D41-9191-EC8E440838BC}"/>
                </a:ext>
              </a:extLst>
            </p:cNvPr>
            <p:cNvSpPr>
              <a:spLocks/>
            </p:cNvSpPr>
            <p:nvPr/>
          </p:nvSpPr>
          <p:spPr>
            <a:xfrm>
              <a:off x="3758477" y="133531"/>
              <a:ext cx="1353600" cy="371245"/>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20" name="Rectangle 19">
              <a:extLst>
                <a:ext uri="{FF2B5EF4-FFF2-40B4-BE49-F238E27FC236}">
                  <a16:creationId xmlns:a16="http://schemas.microsoft.com/office/drawing/2014/main" id="{AA579C74-6544-1849-9449-237B20CA279C}"/>
                </a:ext>
              </a:extLst>
            </p:cNvPr>
            <p:cNvSpPr>
              <a:spLocks noChangeAspect="1"/>
            </p:cNvSpPr>
            <p:nvPr/>
          </p:nvSpPr>
          <p:spPr>
            <a:xfrm>
              <a:off x="5177896"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21" name="Rectangle 20">
              <a:extLst>
                <a:ext uri="{FF2B5EF4-FFF2-40B4-BE49-F238E27FC236}">
                  <a16:creationId xmlns:a16="http://schemas.microsoft.com/office/drawing/2014/main" id="{C13DFB41-9C45-E84F-997C-EFD84F903372}"/>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22" name="Rectangle 21">
              <a:extLst>
                <a:ext uri="{FF2B5EF4-FFF2-40B4-BE49-F238E27FC236}">
                  <a16:creationId xmlns:a16="http://schemas.microsoft.com/office/drawing/2014/main" id="{382DFE99-50E0-2443-A3C6-A87484E8B826}"/>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Tree>
    <p:extLst>
      <p:ext uri="{BB962C8B-B14F-4D97-AF65-F5344CB8AC3E}">
        <p14:creationId xmlns:p14="http://schemas.microsoft.com/office/powerpoint/2010/main" val="2601417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p:cNvSpPr>
            <a:spLocks noGrp="1"/>
          </p:cNvSpPr>
          <p:nvPr>
            <p:ph type="sldNum" sz="quarter" idx="12"/>
          </p:nvPr>
        </p:nvSpPr>
        <p:spPr/>
        <p:txBody>
          <a:bodyPr/>
          <a:lstStyle/>
          <a:p>
            <a:fld id="{7D6BF160-D7D6-41DB-A990-C75F8EB5A56E}" type="slidenum">
              <a:rPr lang="en-IN" smtClean="0"/>
              <a:t>5</a:t>
            </a:fld>
            <a:endParaRPr lang="en-IN"/>
          </a:p>
        </p:txBody>
      </p:sp>
      <p:graphicFrame>
        <p:nvGraphicFramePr>
          <p:cNvPr id="13" name="Table 12">
            <a:extLst>
              <a:ext uri="{FF2B5EF4-FFF2-40B4-BE49-F238E27FC236}">
                <a16:creationId xmlns:a16="http://schemas.microsoft.com/office/drawing/2014/main" id="{67552DC6-0321-FF4A-9170-AE9C3F53F369}"/>
              </a:ext>
            </a:extLst>
          </p:cNvPr>
          <p:cNvGraphicFramePr>
            <a:graphicFrameLocks noGrp="1"/>
          </p:cNvGraphicFramePr>
          <p:nvPr>
            <p:extLst>
              <p:ext uri="{D42A27DB-BD31-4B8C-83A1-F6EECF244321}">
                <p14:modId xmlns:p14="http://schemas.microsoft.com/office/powerpoint/2010/main" val="293283919"/>
              </p:ext>
            </p:extLst>
          </p:nvPr>
        </p:nvGraphicFramePr>
        <p:xfrm>
          <a:off x="1166258" y="540877"/>
          <a:ext cx="9544567" cy="1074849"/>
        </p:xfrm>
        <a:graphic>
          <a:graphicData uri="http://schemas.openxmlformats.org/drawingml/2006/table">
            <a:tbl>
              <a:tblPr firstRow="1" bandRow="1">
                <a:tableStyleId>{7DF18680-E054-41AD-8BC1-D1AEF772440D}</a:tableStyleId>
              </a:tblPr>
              <a:tblGrid>
                <a:gridCol w="997134">
                  <a:extLst>
                    <a:ext uri="{9D8B030D-6E8A-4147-A177-3AD203B41FA5}">
                      <a16:colId xmlns:a16="http://schemas.microsoft.com/office/drawing/2014/main" val="20000"/>
                    </a:ext>
                  </a:extLst>
                </a:gridCol>
                <a:gridCol w="2844553">
                  <a:extLst>
                    <a:ext uri="{9D8B030D-6E8A-4147-A177-3AD203B41FA5}">
                      <a16:colId xmlns:a16="http://schemas.microsoft.com/office/drawing/2014/main" val="20001"/>
                    </a:ext>
                  </a:extLst>
                </a:gridCol>
                <a:gridCol w="5702880">
                  <a:extLst>
                    <a:ext uri="{9D8B030D-6E8A-4147-A177-3AD203B41FA5}">
                      <a16:colId xmlns:a16="http://schemas.microsoft.com/office/drawing/2014/main" val="965515735"/>
                    </a:ext>
                  </a:extLst>
                </a:gridCol>
              </a:tblGrid>
              <a:tr h="193821">
                <a:tc>
                  <a:txBody>
                    <a:bodyPr/>
                    <a:lstStyle/>
                    <a:p>
                      <a:pPr algn="ctr"/>
                      <a:r>
                        <a:rPr lang="en-US" sz="1100" dirty="0"/>
                        <a:t>S.No</a:t>
                      </a:r>
                    </a:p>
                  </a:txBody>
                  <a:tcPr>
                    <a:solidFill>
                      <a:srgbClr val="1B4AC3"/>
                    </a:solidFill>
                  </a:tcPr>
                </a:tc>
                <a:tc>
                  <a:txBody>
                    <a:bodyPr/>
                    <a:lstStyle/>
                    <a:p>
                      <a:pPr algn="ctr"/>
                      <a:r>
                        <a:rPr lang="en-IN" sz="1100" b="1" kern="1200" dirty="0">
                          <a:solidFill>
                            <a:schemeClr val="lt1"/>
                          </a:solidFill>
                          <a:effectLst/>
                        </a:rPr>
                        <a:t>Variables Dropped</a:t>
                      </a:r>
                      <a:endParaRPr lang="en-US" sz="1100" dirty="0"/>
                    </a:p>
                  </a:txBody>
                  <a:tcPr>
                    <a:solidFill>
                      <a:srgbClr val="1B4AC3"/>
                    </a:solidFill>
                  </a:tcPr>
                </a:tc>
                <a:tc>
                  <a:txBody>
                    <a:bodyPr/>
                    <a:lstStyle/>
                    <a:p>
                      <a:pPr lvl="1" algn="ctr"/>
                      <a:r>
                        <a:rPr lang="en-US" sz="1100" dirty="0"/>
                        <a:t>Reason </a:t>
                      </a:r>
                    </a:p>
                  </a:txBody>
                  <a:tcPr>
                    <a:solidFill>
                      <a:srgbClr val="1B4AC3"/>
                    </a:solidFill>
                  </a:tcPr>
                </a:tc>
                <a:extLst>
                  <a:ext uri="{0D108BD9-81ED-4DB2-BD59-A6C34878D82A}">
                    <a16:rowId xmlns:a16="http://schemas.microsoft.com/office/drawing/2014/main" val="10000"/>
                  </a:ext>
                </a:extLst>
              </a:tr>
              <a:tr h="297609">
                <a:tc>
                  <a:txBody>
                    <a:bodyPr/>
                    <a:lstStyle/>
                    <a:p>
                      <a:pPr algn="ctr"/>
                      <a:r>
                        <a:rPr lang="en-US" sz="1100" dirty="0"/>
                        <a:t>1</a:t>
                      </a:r>
                    </a:p>
                  </a:txBody>
                  <a:tcPr/>
                </a:tc>
                <a:tc>
                  <a:txBody>
                    <a:bodyPr/>
                    <a:lstStyle/>
                    <a:p>
                      <a:pPr marL="0" marR="0" algn="ctr" defTabSz="914400" rtl="0" eaLnBrk="1" latinLnBrk="0" hangingPunct="1">
                        <a:lnSpc>
                          <a:spcPct val="107000"/>
                        </a:lnSpc>
                        <a:spcBef>
                          <a:spcPts val="0"/>
                        </a:spcBef>
                        <a:spcAft>
                          <a:spcPts val="0"/>
                        </a:spcAft>
                      </a:pPr>
                      <a:r>
                        <a:rPr lang="en-IN" sz="1100" b="1" dirty="0"/>
                        <a:t>Item Code</a:t>
                      </a:r>
                      <a:endParaRPr lang="en-US" sz="1100" b="1" kern="1200" dirty="0">
                        <a:solidFill>
                          <a:schemeClr val="dk1"/>
                        </a:solidFill>
                        <a:latin typeface="+mn-lt"/>
                        <a:ea typeface="+mn-ea"/>
                        <a:cs typeface="+mn-cs"/>
                      </a:endParaRPr>
                    </a:p>
                  </a:txBody>
                  <a:tcPr marL="68580" marR="68580" marT="0" marB="0"/>
                </a:tc>
                <a:tc>
                  <a:txBody>
                    <a:bodyPr/>
                    <a:lstStyle/>
                    <a:p>
                      <a:pPr marL="0" marR="0" lvl="0" algn="l" defTabSz="914400" rtl="0" eaLnBrk="1" latinLnBrk="0" hangingPunct="1">
                        <a:lnSpc>
                          <a:spcPct val="107000"/>
                        </a:lnSpc>
                        <a:spcBef>
                          <a:spcPts val="0"/>
                        </a:spcBef>
                        <a:spcAft>
                          <a:spcPts val="0"/>
                        </a:spcAft>
                      </a:pPr>
                      <a:r>
                        <a:rPr lang="en-IN" sz="1100" dirty="0"/>
                        <a:t>As we do not have the description of the items ordered, we can’t analyse the products in demand. </a:t>
                      </a:r>
                      <a:endParaRPr lang="en-US" sz="1100"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10001"/>
                  </a:ext>
                </a:extLst>
              </a:tr>
              <a:tr h="171753">
                <a:tc>
                  <a:txBody>
                    <a:bodyPr/>
                    <a:lstStyle/>
                    <a:p>
                      <a:pPr algn="ctr"/>
                      <a:r>
                        <a:rPr lang="en-US" sz="1100" dirty="0"/>
                        <a:t>2</a:t>
                      </a:r>
                    </a:p>
                  </a:txBody>
                  <a:tcPr/>
                </a:tc>
                <a:tc>
                  <a:txBody>
                    <a:bodyPr/>
                    <a:lstStyle/>
                    <a:p>
                      <a:pPr marL="0" marR="0" algn="ctr" defTabSz="914400" rtl="0" eaLnBrk="1" latinLnBrk="0" hangingPunct="1">
                        <a:lnSpc>
                          <a:spcPct val="107000"/>
                        </a:lnSpc>
                        <a:spcBef>
                          <a:spcPts val="0"/>
                        </a:spcBef>
                        <a:spcAft>
                          <a:spcPts val="0"/>
                        </a:spcAft>
                      </a:pPr>
                      <a:r>
                        <a:rPr lang="en-IN" sz="1100" b="1" dirty="0"/>
                        <a:t>Reason of return</a:t>
                      </a:r>
                      <a:endParaRPr lang="en-US" sz="1100" b="1" kern="1200" dirty="0">
                        <a:solidFill>
                          <a:schemeClr val="dk1"/>
                        </a:solidFill>
                        <a:latin typeface="+mn-lt"/>
                        <a:ea typeface="+mn-ea"/>
                        <a:cs typeface="+mn-cs"/>
                      </a:endParaRPr>
                    </a:p>
                  </a:txBody>
                  <a:tcPr marL="68580" marR="68580" marT="0" marB="0"/>
                </a:tc>
                <a:tc>
                  <a:txBody>
                    <a:bodyPr/>
                    <a:lstStyle/>
                    <a:p>
                      <a:pPr marL="0" marR="0" lvl="0" algn="l" defTabSz="914400" rtl="0" eaLnBrk="1" latinLnBrk="0" hangingPunct="1">
                        <a:lnSpc>
                          <a:spcPct val="107000"/>
                        </a:lnSpc>
                        <a:spcBef>
                          <a:spcPts val="0"/>
                        </a:spcBef>
                        <a:spcAft>
                          <a:spcPts val="0"/>
                        </a:spcAft>
                      </a:pPr>
                      <a:r>
                        <a:rPr lang="en-IN" sz="1100" dirty="0"/>
                        <a:t>This variable was dropped as there was no significant data to analyse.</a:t>
                      </a:r>
                      <a:endParaRPr lang="en-US" sz="1100"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10002"/>
                  </a:ext>
                </a:extLst>
              </a:tr>
              <a:tr h="171753">
                <a:tc>
                  <a:txBody>
                    <a:bodyPr/>
                    <a:lstStyle/>
                    <a:p>
                      <a:pPr algn="ctr"/>
                      <a:r>
                        <a:rPr lang="en-US" sz="1100" dirty="0"/>
                        <a:t>3</a:t>
                      </a:r>
                    </a:p>
                  </a:txBody>
                  <a:tcPr/>
                </a:tc>
                <a:tc>
                  <a:txBody>
                    <a:bodyPr/>
                    <a:lstStyle/>
                    <a:p>
                      <a:pPr marL="0" marR="0" algn="ctr" defTabSz="914400" rtl="0" eaLnBrk="1" latinLnBrk="0" hangingPunct="1">
                        <a:lnSpc>
                          <a:spcPct val="107000"/>
                        </a:lnSpc>
                        <a:spcBef>
                          <a:spcPts val="0"/>
                        </a:spcBef>
                        <a:spcAft>
                          <a:spcPts val="0"/>
                        </a:spcAft>
                      </a:pPr>
                      <a:r>
                        <a:rPr lang="en-IN" sz="1100" b="1" dirty="0"/>
                        <a:t>Sold as set</a:t>
                      </a:r>
                      <a:endParaRPr lang="en-US" sz="1100" b="1" kern="1200" dirty="0">
                        <a:solidFill>
                          <a:schemeClr val="dk1"/>
                        </a:solidFill>
                        <a:latin typeface="+mn-lt"/>
                        <a:ea typeface="+mn-ea"/>
                        <a:cs typeface="+mn-cs"/>
                      </a:endParaRPr>
                    </a:p>
                  </a:txBody>
                  <a:tcPr marL="68580" marR="68580" marT="0" marB="0"/>
                </a:tc>
                <a:tc>
                  <a:txBody>
                    <a:bodyPr/>
                    <a:lstStyle/>
                    <a:p>
                      <a:pPr marL="0" marR="0" lvl="0" algn="l" defTabSz="914400" rtl="0" eaLnBrk="1" latinLnBrk="0" hangingPunct="1">
                        <a:lnSpc>
                          <a:spcPct val="107000"/>
                        </a:lnSpc>
                        <a:spcBef>
                          <a:spcPts val="0"/>
                        </a:spcBef>
                        <a:spcAft>
                          <a:spcPts val="0"/>
                        </a:spcAft>
                      </a:pPr>
                      <a:r>
                        <a:rPr lang="en-IN" sz="1100" dirty="0"/>
                        <a:t>This variable was dropped as there was no significant data to analyse.</a:t>
                      </a:r>
                      <a:endParaRPr lang="en-US" sz="1100"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40E49A7D-C3D3-9146-9465-6338DBCB08AE}"/>
              </a:ext>
            </a:extLst>
          </p:cNvPr>
          <p:cNvSpPr txBox="1"/>
          <p:nvPr/>
        </p:nvSpPr>
        <p:spPr>
          <a:xfrm>
            <a:off x="795667" y="176944"/>
            <a:ext cx="6166884" cy="313932"/>
          </a:xfrm>
          <a:prstGeom prst="rect">
            <a:avLst/>
          </a:prstGeom>
          <a:noFill/>
        </p:spPr>
        <p:txBody>
          <a:bodyPr wrap="square" rtlCol="0">
            <a:spAutoFit/>
          </a:bodyPr>
          <a:lstStyle/>
          <a:p>
            <a:pPr marL="285750" lvl="0" indent="-285750">
              <a:lnSpc>
                <a:spcPct val="90000"/>
              </a:lnSpc>
              <a:spcBef>
                <a:spcPts val="1000"/>
              </a:spcBef>
              <a:buFont typeface="Arial" panose="020B0604020202020204" pitchFamily="34" charset="0"/>
              <a:buChar char="•"/>
            </a:pPr>
            <a:r>
              <a:rPr lang="en-IN" sz="1600" b="1" dirty="0">
                <a:solidFill>
                  <a:prstClr val="black"/>
                </a:solidFill>
              </a:rPr>
              <a:t>Feature Reduction</a:t>
            </a:r>
          </a:p>
        </p:txBody>
      </p:sp>
      <p:graphicFrame>
        <p:nvGraphicFramePr>
          <p:cNvPr id="19" name="Table 18">
            <a:extLst>
              <a:ext uri="{FF2B5EF4-FFF2-40B4-BE49-F238E27FC236}">
                <a16:creationId xmlns:a16="http://schemas.microsoft.com/office/drawing/2014/main" id="{CFA13E9E-B144-164C-992F-0D6810441FE1}"/>
              </a:ext>
            </a:extLst>
          </p:cNvPr>
          <p:cNvGraphicFramePr>
            <a:graphicFrameLocks noGrp="1"/>
          </p:cNvGraphicFramePr>
          <p:nvPr>
            <p:extLst>
              <p:ext uri="{D42A27DB-BD31-4B8C-83A1-F6EECF244321}">
                <p14:modId xmlns:p14="http://schemas.microsoft.com/office/powerpoint/2010/main" val="561492756"/>
              </p:ext>
            </p:extLst>
          </p:nvPr>
        </p:nvGraphicFramePr>
        <p:xfrm>
          <a:off x="1166259" y="2110577"/>
          <a:ext cx="9544567" cy="810529"/>
        </p:xfrm>
        <a:graphic>
          <a:graphicData uri="http://schemas.openxmlformats.org/drawingml/2006/table">
            <a:tbl>
              <a:tblPr bandRow="1">
                <a:tableStyleId>{7DF18680-E054-41AD-8BC1-D1AEF772440D}</a:tableStyleId>
              </a:tblPr>
              <a:tblGrid>
                <a:gridCol w="997134">
                  <a:extLst>
                    <a:ext uri="{9D8B030D-6E8A-4147-A177-3AD203B41FA5}">
                      <a16:colId xmlns:a16="http://schemas.microsoft.com/office/drawing/2014/main" val="20000"/>
                    </a:ext>
                  </a:extLst>
                </a:gridCol>
                <a:gridCol w="2894029">
                  <a:extLst>
                    <a:ext uri="{9D8B030D-6E8A-4147-A177-3AD203B41FA5}">
                      <a16:colId xmlns:a16="http://schemas.microsoft.com/office/drawing/2014/main" val="20001"/>
                    </a:ext>
                  </a:extLst>
                </a:gridCol>
                <a:gridCol w="5653404">
                  <a:extLst>
                    <a:ext uri="{9D8B030D-6E8A-4147-A177-3AD203B41FA5}">
                      <a16:colId xmlns:a16="http://schemas.microsoft.com/office/drawing/2014/main" val="965515735"/>
                    </a:ext>
                  </a:extLst>
                </a:gridCol>
              </a:tblGrid>
              <a:tr h="292369">
                <a:tc>
                  <a:txBody>
                    <a:bodyPr/>
                    <a:lstStyle/>
                    <a:p>
                      <a:pPr algn="ctr"/>
                      <a:r>
                        <a:rPr lang="en-US" sz="1100" dirty="0">
                          <a:solidFill>
                            <a:schemeClr val="bg1"/>
                          </a:solidFill>
                        </a:rPr>
                        <a:t>S.No</a:t>
                      </a:r>
                    </a:p>
                  </a:txBody>
                  <a:tcPr>
                    <a:solidFill>
                      <a:srgbClr val="1B4AC3"/>
                    </a:solidFill>
                  </a:tcPr>
                </a:tc>
                <a:tc>
                  <a:txBody>
                    <a:bodyPr/>
                    <a:lstStyle/>
                    <a:p>
                      <a:pPr algn="ctr"/>
                      <a:r>
                        <a:rPr lang="en-IN" sz="1100" b="1" kern="1200" dirty="0">
                          <a:solidFill>
                            <a:schemeClr val="bg1"/>
                          </a:solidFill>
                          <a:effectLst/>
                        </a:rPr>
                        <a:t>Variables Encoded</a:t>
                      </a:r>
                      <a:endParaRPr lang="en-US" sz="1100" dirty="0">
                        <a:solidFill>
                          <a:schemeClr val="bg1"/>
                        </a:solidFill>
                      </a:endParaRPr>
                    </a:p>
                  </a:txBody>
                  <a:tcPr>
                    <a:solidFill>
                      <a:srgbClr val="1B4AC3"/>
                    </a:solidFill>
                  </a:tcPr>
                </a:tc>
                <a:tc>
                  <a:txBody>
                    <a:bodyPr/>
                    <a:lstStyle/>
                    <a:p>
                      <a:pPr lvl="1" algn="ctr"/>
                      <a:r>
                        <a:rPr lang="en-US" sz="1100" dirty="0">
                          <a:solidFill>
                            <a:schemeClr val="bg1"/>
                          </a:solidFill>
                        </a:rPr>
                        <a:t>Reason </a:t>
                      </a:r>
                    </a:p>
                  </a:txBody>
                  <a:tcPr>
                    <a:solidFill>
                      <a:srgbClr val="1B4AC3"/>
                    </a:solidFill>
                  </a:tcPr>
                </a:tc>
                <a:extLst>
                  <a:ext uri="{0D108BD9-81ED-4DB2-BD59-A6C34878D82A}">
                    <a16:rowId xmlns:a16="http://schemas.microsoft.com/office/drawing/2014/main" val="10000"/>
                  </a:ext>
                </a:extLst>
              </a:tr>
              <a:tr h="218445">
                <a:tc>
                  <a:txBody>
                    <a:bodyPr/>
                    <a:lstStyle/>
                    <a:p>
                      <a:pPr algn="ctr"/>
                      <a:r>
                        <a:rPr lang="en-US" sz="1100" dirty="0"/>
                        <a:t>1</a:t>
                      </a:r>
                    </a:p>
                  </a:txBody>
                  <a:tcPr/>
                </a:tc>
                <a:tc>
                  <a:txBody>
                    <a:bodyPr/>
                    <a:lstStyle/>
                    <a:p>
                      <a:pPr marL="0" marR="0" algn="ctr" defTabSz="914400" rtl="0" eaLnBrk="1" latinLnBrk="0" hangingPunct="1">
                        <a:lnSpc>
                          <a:spcPct val="107000"/>
                        </a:lnSpc>
                        <a:spcBef>
                          <a:spcPts val="0"/>
                        </a:spcBef>
                        <a:spcAft>
                          <a:spcPts val="0"/>
                        </a:spcAft>
                      </a:pPr>
                      <a:r>
                        <a:rPr lang="en-IN" sz="1100" b="1" dirty="0"/>
                        <a:t>Cancelled Status </a:t>
                      </a:r>
                      <a:endParaRPr lang="en-US" sz="1100" b="1" kern="1200" dirty="0">
                        <a:solidFill>
                          <a:schemeClr val="dk1"/>
                        </a:solidFill>
                        <a:latin typeface="+mn-lt"/>
                        <a:ea typeface="+mn-ea"/>
                        <a:cs typeface="+mn-cs"/>
                      </a:endParaRPr>
                    </a:p>
                  </a:txBody>
                  <a:tcPr marL="68580" marR="68580" marT="0" marB="0"/>
                </a:tc>
                <a:tc>
                  <a:txBody>
                    <a:bodyPr/>
                    <a:lstStyle/>
                    <a:p>
                      <a:pPr marL="0" marR="0" lvl="0" algn="l" defTabSz="914400" rtl="0" eaLnBrk="1" latinLnBrk="0" hangingPunct="1">
                        <a:lnSpc>
                          <a:spcPct val="107000"/>
                        </a:lnSpc>
                        <a:spcBef>
                          <a:spcPts val="0"/>
                        </a:spcBef>
                        <a:spcAft>
                          <a:spcPts val="0"/>
                        </a:spcAft>
                      </a:pPr>
                      <a:r>
                        <a:rPr lang="en-US" sz="1100" kern="1200" dirty="0">
                          <a:solidFill>
                            <a:schemeClr val="dk1"/>
                          </a:solidFill>
                        </a:rPr>
                        <a:t>The cancelled orders were marked as 1 and the orders delivered were marked as 0 </a:t>
                      </a:r>
                      <a:endParaRPr lang="en-US" sz="1100"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10001"/>
                  </a:ext>
                </a:extLst>
              </a:tr>
              <a:tr h="163903">
                <a:tc>
                  <a:txBody>
                    <a:bodyPr/>
                    <a:lstStyle/>
                    <a:p>
                      <a:pPr algn="ctr"/>
                      <a:r>
                        <a:rPr lang="en-US" sz="1100" dirty="0"/>
                        <a:t>2</a:t>
                      </a:r>
                    </a:p>
                  </a:txBody>
                  <a:tcPr/>
                </a:tc>
                <a:tc>
                  <a:txBody>
                    <a:bodyPr/>
                    <a:lstStyle/>
                    <a:p>
                      <a:pPr marL="0" marR="0" algn="ctr" defTabSz="914400" rtl="0" eaLnBrk="1" latinLnBrk="0" hangingPunct="1">
                        <a:lnSpc>
                          <a:spcPct val="107000"/>
                        </a:lnSpc>
                        <a:spcBef>
                          <a:spcPts val="0"/>
                        </a:spcBef>
                        <a:spcAft>
                          <a:spcPts val="0"/>
                        </a:spcAft>
                      </a:pPr>
                      <a:r>
                        <a:rPr lang="en-IN" sz="1100" b="1" dirty="0"/>
                        <a:t>Shipping Location </a:t>
                      </a:r>
                      <a:endParaRPr lang="en-US" sz="1100" b="1" kern="1200" dirty="0">
                        <a:solidFill>
                          <a:schemeClr val="dk1"/>
                        </a:solidFill>
                        <a:latin typeface="+mn-lt"/>
                        <a:ea typeface="+mn-ea"/>
                        <a:cs typeface="+mn-cs"/>
                      </a:endParaRPr>
                    </a:p>
                  </a:txBody>
                  <a:tcPr marL="68580" marR="68580" marT="0" marB="0"/>
                </a:tc>
                <a:tc>
                  <a:txBody>
                    <a:bodyPr/>
                    <a:lstStyle/>
                    <a:p>
                      <a:pPr marL="0" marR="0" lvl="0" algn="l" defTabSz="914400" rtl="0" eaLnBrk="1" latinLnBrk="0" hangingPunct="1">
                        <a:lnSpc>
                          <a:spcPct val="107000"/>
                        </a:lnSpc>
                        <a:spcBef>
                          <a:spcPts val="0"/>
                        </a:spcBef>
                        <a:spcAft>
                          <a:spcPts val="0"/>
                        </a:spcAft>
                      </a:pPr>
                      <a:r>
                        <a:rPr lang="en-US" sz="1100" kern="1200" dirty="0">
                          <a:solidFill>
                            <a:schemeClr val="dk1"/>
                          </a:solidFill>
                        </a:rPr>
                        <a:t>There are 20 distinct shipping locations and they have been labelled from 0-19.</a:t>
                      </a:r>
                      <a:endParaRPr lang="en-US" sz="1100"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10002"/>
                  </a:ext>
                </a:extLst>
              </a:tr>
            </a:tbl>
          </a:graphicData>
        </a:graphic>
      </p:graphicFrame>
      <p:sp>
        <p:nvSpPr>
          <p:cNvPr id="20" name="TextBox 19">
            <a:extLst>
              <a:ext uri="{FF2B5EF4-FFF2-40B4-BE49-F238E27FC236}">
                <a16:creationId xmlns:a16="http://schemas.microsoft.com/office/drawing/2014/main" id="{DA208DE9-F5D9-D840-AD84-B347AEFC8767}"/>
              </a:ext>
            </a:extLst>
          </p:cNvPr>
          <p:cNvSpPr txBox="1"/>
          <p:nvPr/>
        </p:nvSpPr>
        <p:spPr>
          <a:xfrm>
            <a:off x="795667" y="1666793"/>
            <a:ext cx="6166884" cy="313932"/>
          </a:xfrm>
          <a:prstGeom prst="rect">
            <a:avLst/>
          </a:prstGeom>
          <a:noFill/>
        </p:spPr>
        <p:txBody>
          <a:bodyPr wrap="square" rtlCol="0">
            <a:spAutoFit/>
          </a:bodyPr>
          <a:lstStyle/>
          <a:p>
            <a:pPr marL="285750" lvl="0" indent="-285750">
              <a:lnSpc>
                <a:spcPct val="90000"/>
              </a:lnSpc>
              <a:spcBef>
                <a:spcPts val="1000"/>
              </a:spcBef>
              <a:buFont typeface="Arial" panose="020B0604020202020204" pitchFamily="34" charset="0"/>
              <a:buChar char="•"/>
            </a:pPr>
            <a:r>
              <a:rPr lang="en-IN" sz="1600" b="1" dirty="0">
                <a:solidFill>
                  <a:prstClr val="black"/>
                </a:solidFill>
              </a:rPr>
              <a:t>Label Encoding </a:t>
            </a:r>
          </a:p>
        </p:txBody>
      </p:sp>
      <p:sp>
        <p:nvSpPr>
          <p:cNvPr id="28" name="TextBox 27">
            <a:extLst>
              <a:ext uri="{FF2B5EF4-FFF2-40B4-BE49-F238E27FC236}">
                <a16:creationId xmlns:a16="http://schemas.microsoft.com/office/drawing/2014/main" id="{6EB4B3D2-FCEA-8A4B-869C-45B15AB9064E}"/>
              </a:ext>
            </a:extLst>
          </p:cNvPr>
          <p:cNvSpPr txBox="1"/>
          <p:nvPr/>
        </p:nvSpPr>
        <p:spPr>
          <a:xfrm>
            <a:off x="720766" y="3007369"/>
            <a:ext cx="6166884" cy="313932"/>
          </a:xfrm>
          <a:prstGeom prst="rect">
            <a:avLst/>
          </a:prstGeom>
          <a:noFill/>
        </p:spPr>
        <p:txBody>
          <a:bodyPr wrap="square" rtlCol="0">
            <a:spAutoFit/>
          </a:bodyPr>
          <a:lstStyle/>
          <a:p>
            <a:pPr marL="285750" lvl="0" indent="-285750">
              <a:lnSpc>
                <a:spcPct val="90000"/>
              </a:lnSpc>
              <a:spcBef>
                <a:spcPts val="1000"/>
              </a:spcBef>
              <a:buFont typeface="Arial" panose="020B0604020202020204" pitchFamily="34" charset="0"/>
              <a:buChar char="•"/>
            </a:pPr>
            <a:r>
              <a:rPr lang="en-IN" sz="1600" b="1" dirty="0">
                <a:solidFill>
                  <a:prstClr val="black"/>
                </a:solidFill>
              </a:rPr>
              <a:t>Feature Engineering </a:t>
            </a:r>
          </a:p>
        </p:txBody>
      </p:sp>
      <p:graphicFrame>
        <p:nvGraphicFramePr>
          <p:cNvPr id="29" name="Table 28">
            <a:extLst>
              <a:ext uri="{FF2B5EF4-FFF2-40B4-BE49-F238E27FC236}">
                <a16:creationId xmlns:a16="http://schemas.microsoft.com/office/drawing/2014/main" id="{6E4D2D76-5D35-164F-A979-6E0520F2CC0A}"/>
              </a:ext>
            </a:extLst>
          </p:cNvPr>
          <p:cNvGraphicFramePr>
            <a:graphicFrameLocks noGrp="1"/>
          </p:cNvGraphicFramePr>
          <p:nvPr>
            <p:extLst>
              <p:ext uri="{D42A27DB-BD31-4B8C-83A1-F6EECF244321}">
                <p14:modId xmlns:p14="http://schemas.microsoft.com/office/powerpoint/2010/main" val="3001280108"/>
              </p:ext>
            </p:extLst>
          </p:nvPr>
        </p:nvGraphicFramePr>
        <p:xfrm>
          <a:off x="1166259" y="3371302"/>
          <a:ext cx="9544567" cy="2462753"/>
        </p:xfrm>
        <a:graphic>
          <a:graphicData uri="http://schemas.openxmlformats.org/drawingml/2006/table">
            <a:tbl>
              <a:tblPr firstRow="1" bandRow="1">
                <a:tableStyleId>{7DF18680-E054-41AD-8BC1-D1AEF772440D}</a:tableStyleId>
              </a:tblPr>
              <a:tblGrid>
                <a:gridCol w="978630">
                  <a:extLst>
                    <a:ext uri="{9D8B030D-6E8A-4147-A177-3AD203B41FA5}">
                      <a16:colId xmlns:a16="http://schemas.microsoft.com/office/drawing/2014/main" val="20000"/>
                    </a:ext>
                  </a:extLst>
                </a:gridCol>
                <a:gridCol w="2923822">
                  <a:extLst>
                    <a:ext uri="{9D8B030D-6E8A-4147-A177-3AD203B41FA5}">
                      <a16:colId xmlns:a16="http://schemas.microsoft.com/office/drawing/2014/main" val="20001"/>
                    </a:ext>
                  </a:extLst>
                </a:gridCol>
                <a:gridCol w="5642115">
                  <a:extLst>
                    <a:ext uri="{9D8B030D-6E8A-4147-A177-3AD203B41FA5}">
                      <a16:colId xmlns:a16="http://schemas.microsoft.com/office/drawing/2014/main" val="965515735"/>
                    </a:ext>
                  </a:extLst>
                </a:gridCol>
              </a:tblGrid>
              <a:tr h="326966">
                <a:tc>
                  <a:txBody>
                    <a:bodyPr/>
                    <a:lstStyle/>
                    <a:p>
                      <a:pPr algn="ctr"/>
                      <a:r>
                        <a:rPr lang="en-US" sz="1200" dirty="0"/>
                        <a:t>S.No</a:t>
                      </a:r>
                    </a:p>
                  </a:txBody>
                  <a:tcPr>
                    <a:solidFill>
                      <a:srgbClr val="1B4AC3"/>
                    </a:solidFill>
                  </a:tcPr>
                </a:tc>
                <a:tc>
                  <a:txBody>
                    <a:bodyPr/>
                    <a:lstStyle/>
                    <a:p>
                      <a:pPr algn="ctr"/>
                      <a:r>
                        <a:rPr lang="en-IN" sz="1200" b="1" kern="1200" dirty="0">
                          <a:solidFill>
                            <a:schemeClr val="lt1"/>
                          </a:solidFill>
                          <a:effectLst/>
                        </a:rPr>
                        <a:t>Features </a:t>
                      </a:r>
                      <a:endParaRPr lang="en-US" sz="1200" dirty="0"/>
                    </a:p>
                  </a:txBody>
                  <a:tcPr>
                    <a:solidFill>
                      <a:srgbClr val="1B4AC3"/>
                    </a:solidFill>
                  </a:tcPr>
                </a:tc>
                <a:tc>
                  <a:txBody>
                    <a:bodyPr/>
                    <a:lstStyle/>
                    <a:p>
                      <a:pPr lvl="1" algn="ctr"/>
                      <a:r>
                        <a:rPr lang="en-US" sz="1200" dirty="0"/>
                        <a:t>Reason </a:t>
                      </a:r>
                    </a:p>
                  </a:txBody>
                  <a:tcPr>
                    <a:solidFill>
                      <a:srgbClr val="1B4AC3"/>
                    </a:solidFill>
                  </a:tcPr>
                </a:tc>
                <a:extLst>
                  <a:ext uri="{0D108BD9-81ED-4DB2-BD59-A6C34878D82A}">
                    <a16:rowId xmlns:a16="http://schemas.microsoft.com/office/drawing/2014/main" val="10000"/>
                  </a:ext>
                </a:extLst>
              </a:tr>
              <a:tr h="226651">
                <a:tc>
                  <a:txBody>
                    <a:bodyPr/>
                    <a:lstStyle/>
                    <a:p>
                      <a:pPr algn="ctr">
                        <a:lnSpc>
                          <a:spcPct val="100000"/>
                        </a:lnSpc>
                      </a:pPr>
                      <a:r>
                        <a:rPr lang="en-US" sz="1100" dirty="0"/>
                        <a:t>1</a:t>
                      </a:r>
                    </a:p>
                  </a:txBody>
                  <a:tcPr anchor="ctr"/>
                </a:tc>
                <a:tc>
                  <a:txBody>
                    <a:bodyPr/>
                    <a:lstStyle/>
                    <a:p>
                      <a:pPr marL="0" marR="0" algn="ctr" defTabSz="914400" rtl="0" eaLnBrk="1" latinLnBrk="0" hangingPunct="1">
                        <a:lnSpc>
                          <a:spcPct val="100000"/>
                        </a:lnSpc>
                        <a:spcBef>
                          <a:spcPts val="0"/>
                        </a:spcBef>
                        <a:spcAft>
                          <a:spcPts val="0"/>
                        </a:spcAft>
                      </a:pPr>
                      <a:r>
                        <a:rPr lang="en-IN" sz="1100" b="1" kern="1200" dirty="0">
                          <a:solidFill>
                            <a:schemeClr val="dk1"/>
                          </a:solidFill>
                        </a:rPr>
                        <a:t>Hour (Time)</a:t>
                      </a:r>
                      <a:endParaRPr lang="en-US" sz="1100" b="1" kern="1200" dirty="0">
                        <a:solidFill>
                          <a:schemeClr val="dk1"/>
                        </a:solidFill>
                        <a:latin typeface="+mn-lt"/>
                        <a:ea typeface="+mn-ea"/>
                        <a:cs typeface="+mn-cs"/>
                      </a:endParaRPr>
                    </a:p>
                  </a:txBody>
                  <a:tcPr marL="68580" marR="68580" marT="0" marB="0" anchor="ctr"/>
                </a:tc>
                <a:tc>
                  <a:txBody>
                    <a:bodyPr/>
                    <a:lstStyle/>
                    <a:p>
                      <a:pPr marL="0" marR="0" lvl="0" algn="l" defTabSz="914400" rtl="0" eaLnBrk="1" latinLnBrk="0" hangingPunct="1">
                        <a:lnSpc>
                          <a:spcPct val="100000"/>
                        </a:lnSpc>
                        <a:spcBef>
                          <a:spcPts val="0"/>
                        </a:spcBef>
                        <a:spcAft>
                          <a:spcPts val="0"/>
                        </a:spcAft>
                      </a:pPr>
                      <a:r>
                        <a:rPr lang="en-IN" sz="1100" kern="1200" dirty="0">
                          <a:solidFill>
                            <a:schemeClr val="dk1"/>
                          </a:solidFill>
                        </a:rPr>
                        <a:t>The hour when the order placed was extracted from the time stamp to analyse the order placed pattern</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1"/>
                  </a:ext>
                </a:extLst>
              </a:tr>
              <a:tr h="226651">
                <a:tc>
                  <a:txBody>
                    <a:bodyPr/>
                    <a:lstStyle/>
                    <a:p>
                      <a:pPr algn="ctr">
                        <a:lnSpc>
                          <a:spcPct val="100000"/>
                        </a:lnSpc>
                      </a:pPr>
                      <a:r>
                        <a:rPr lang="en-US" sz="1100" dirty="0"/>
                        <a:t>2</a:t>
                      </a:r>
                    </a:p>
                  </a:txBody>
                  <a:tcPr anchor="ctr"/>
                </a:tc>
                <a:tc>
                  <a:txBody>
                    <a:bodyPr/>
                    <a:lstStyle/>
                    <a:p>
                      <a:pPr marL="0" marR="0" algn="ctr" defTabSz="914400" rtl="0" eaLnBrk="1" latinLnBrk="0" hangingPunct="1">
                        <a:lnSpc>
                          <a:spcPct val="100000"/>
                        </a:lnSpc>
                        <a:spcBef>
                          <a:spcPts val="0"/>
                        </a:spcBef>
                        <a:spcAft>
                          <a:spcPts val="0"/>
                        </a:spcAft>
                      </a:pPr>
                      <a:r>
                        <a:rPr lang="en-IN" sz="1100" b="1" dirty="0"/>
                        <a:t>Date of Purchase</a:t>
                      </a:r>
                      <a:endParaRPr lang="en-US" sz="1100" b="1" kern="1200" dirty="0">
                        <a:solidFill>
                          <a:schemeClr val="dk1"/>
                        </a:solidFill>
                        <a:latin typeface="+mn-lt"/>
                        <a:ea typeface="+mn-ea"/>
                        <a:cs typeface="+mn-cs"/>
                      </a:endParaRPr>
                    </a:p>
                  </a:txBody>
                  <a:tcPr marL="68580" marR="68580" marT="0" marB="0" anchor="ctr"/>
                </a:tc>
                <a:tc>
                  <a:txBody>
                    <a:bodyPr/>
                    <a:lstStyle/>
                    <a:p>
                      <a:pPr marL="0" marR="0" lvl="0" algn="l" defTabSz="914400" rtl="0" eaLnBrk="1" latinLnBrk="0" hangingPunct="1">
                        <a:lnSpc>
                          <a:spcPct val="100000"/>
                        </a:lnSpc>
                        <a:spcBef>
                          <a:spcPts val="0"/>
                        </a:spcBef>
                        <a:spcAft>
                          <a:spcPts val="0"/>
                        </a:spcAft>
                      </a:pPr>
                      <a:r>
                        <a:rPr lang="en-IN" sz="1100" dirty="0"/>
                        <a:t>The date (i.e. 1-31) of the month of order placed.</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2"/>
                  </a:ext>
                </a:extLst>
              </a:tr>
              <a:tr h="226651">
                <a:tc>
                  <a:txBody>
                    <a:bodyPr/>
                    <a:lstStyle/>
                    <a:p>
                      <a:pPr algn="ctr">
                        <a:lnSpc>
                          <a:spcPct val="100000"/>
                        </a:lnSpc>
                      </a:pPr>
                      <a:r>
                        <a:rPr lang="en-US" sz="1100" dirty="0"/>
                        <a:t>3</a:t>
                      </a:r>
                    </a:p>
                  </a:txBody>
                  <a:tcPr anchor="ctr"/>
                </a:tc>
                <a:tc>
                  <a:txBody>
                    <a:bodyPr/>
                    <a:lstStyle/>
                    <a:p>
                      <a:pPr marL="0" marR="0" algn="ctr" defTabSz="914400" rtl="0" eaLnBrk="1" latinLnBrk="0" hangingPunct="1">
                        <a:lnSpc>
                          <a:spcPct val="100000"/>
                        </a:lnSpc>
                        <a:spcBef>
                          <a:spcPts val="0"/>
                        </a:spcBef>
                        <a:spcAft>
                          <a:spcPts val="0"/>
                        </a:spcAft>
                      </a:pPr>
                      <a:r>
                        <a:rPr lang="en-IN" sz="1100" b="1" dirty="0"/>
                        <a:t>Month of Purchase</a:t>
                      </a:r>
                      <a:endParaRPr lang="en-US" sz="1100" b="1" kern="1200" dirty="0">
                        <a:solidFill>
                          <a:schemeClr val="dk1"/>
                        </a:solidFill>
                        <a:latin typeface="+mn-lt"/>
                        <a:ea typeface="+mn-ea"/>
                        <a:cs typeface="+mn-cs"/>
                      </a:endParaRPr>
                    </a:p>
                  </a:txBody>
                  <a:tcPr marL="68580" marR="68580" marT="0" marB="0" anchor="ctr"/>
                </a:tc>
                <a:tc>
                  <a:txBody>
                    <a:bodyPr/>
                    <a:lstStyle/>
                    <a:p>
                      <a:pPr marL="0" marR="0" lvl="0" algn="l" defTabSz="914400" rtl="0" eaLnBrk="1" latinLnBrk="0" hangingPunct="1">
                        <a:lnSpc>
                          <a:spcPct val="100000"/>
                        </a:lnSpc>
                        <a:spcBef>
                          <a:spcPts val="0"/>
                        </a:spcBef>
                        <a:spcAft>
                          <a:spcPts val="0"/>
                        </a:spcAft>
                      </a:pPr>
                      <a:r>
                        <a:rPr lang="en-IN" sz="1100" dirty="0"/>
                        <a:t>The month of order placed.</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0003"/>
                  </a:ext>
                </a:extLst>
              </a:tr>
              <a:tr h="226651">
                <a:tc>
                  <a:txBody>
                    <a:bodyPr/>
                    <a:lstStyle/>
                    <a:p>
                      <a:pPr algn="ctr">
                        <a:lnSpc>
                          <a:spcPct val="100000"/>
                        </a:lnSpc>
                      </a:pPr>
                      <a:r>
                        <a:rPr lang="en-US" sz="1100"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1" dirty="0"/>
                        <a:t>Year of Purchase</a:t>
                      </a:r>
                      <a:endParaRPr lang="en-US" sz="1100" b="1" kern="1200" dirty="0">
                        <a:solidFill>
                          <a:schemeClr val="dk1"/>
                        </a:solidFill>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The year(2016/2017) of order placed.</a:t>
                      </a:r>
                      <a:endParaRPr lang="en-US" sz="11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58061944"/>
                  </a:ext>
                </a:extLst>
              </a:tr>
              <a:tr h="341089">
                <a:tc>
                  <a:txBody>
                    <a:bodyPr/>
                    <a:lstStyle/>
                    <a:p>
                      <a:pPr algn="ctr">
                        <a:lnSpc>
                          <a:spcPct val="100000"/>
                        </a:lnSpc>
                      </a:pPr>
                      <a:r>
                        <a:rPr lang="en-US" sz="1100" dirty="0"/>
                        <a:t>5</a:t>
                      </a:r>
                    </a:p>
                  </a:txBody>
                  <a:tcPr anchor="ctr"/>
                </a:tc>
                <a:tc>
                  <a:txBody>
                    <a:bodyPr/>
                    <a:lstStyle/>
                    <a:p>
                      <a:pPr marL="0" marR="0" algn="ctr" defTabSz="914400" rtl="0" eaLnBrk="1" latinLnBrk="0" hangingPunct="1">
                        <a:lnSpc>
                          <a:spcPct val="100000"/>
                        </a:lnSpc>
                        <a:spcBef>
                          <a:spcPts val="0"/>
                        </a:spcBef>
                        <a:spcAft>
                          <a:spcPts val="0"/>
                        </a:spcAft>
                      </a:pPr>
                      <a:r>
                        <a:rPr lang="en-US" sz="1100" b="1" kern="1200" dirty="0">
                          <a:solidFill>
                            <a:schemeClr val="dk1"/>
                          </a:solidFill>
                        </a:rPr>
                        <a:t>Recency</a:t>
                      </a:r>
                      <a:endParaRPr lang="en-US" sz="1100" b="1" kern="1200" dirty="0">
                        <a:solidFill>
                          <a:schemeClr val="dk1"/>
                        </a:solidFill>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It is denoted by</a:t>
                      </a:r>
                      <a:r>
                        <a:rPr lang="en-IN" sz="1100" b="1" dirty="0"/>
                        <a:t> </a:t>
                      </a:r>
                      <a:r>
                        <a:rPr lang="en-IN" sz="1100" dirty="0"/>
                        <a:t>how recent the customer’s last purchase was.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dirty="0"/>
                        <a:t>Recency = Base Date (1</a:t>
                      </a:r>
                      <a:r>
                        <a:rPr lang="en-IN" sz="1100" b="1" baseline="30000" dirty="0"/>
                        <a:t>st</a:t>
                      </a:r>
                      <a:r>
                        <a:rPr lang="en-IN" sz="1100" b="1" dirty="0"/>
                        <a:t> Jan 2018) – Last order date of each customer</a:t>
                      </a:r>
                      <a:endParaRPr lang="en-US" sz="1100" dirty="0"/>
                    </a:p>
                  </a:txBody>
                  <a:tcPr marL="68580" marR="68580" marT="0" marB="0" anchor="ctr"/>
                </a:tc>
                <a:extLst>
                  <a:ext uri="{0D108BD9-81ED-4DB2-BD59-A6C34878D82A}">
                    <a16:rowId xmlns:a16="http://schemas.microsoft.com/office/drawing/2014/main" val="3875572377"/>
                  </a:ext>
                </a:extLst>
              </a:tr>
              <a:tr h="341089">
                <a:tc>
                  <a:txBody>
                    <a:bodyPr/>
                    <a:lstStyle/>
                    <a:p>
                      <a:pPr algn="ctr">
                        <a:lnSpc>
                          <a:spcPct val="100000"/>
                        </a:lnSpc>
                      </a:pPr>
                      <a:r>
                        <a:rPr lang="en-US" sz="1100" dirty="0"/>
                        <a:t>6</a:t>
                      </a:r>
                    </a:p>
                  </a:txBody>
                  <a:tcPr anchor="ctr"/>
                </a:tc>
                <a:tc>
                  <a:txBody>
                    <a:bodyPr/>
                    <a:lstStyle/>
                    <a:p>
                      <a:pPr marL="0" marR="0" algn="ctr" defTabSz="914400" rtl="0" eaLnBrk="1" latinLnBrk="0" hangingPunct="1">
                        <a:lnSpc>
                          <a:spcPct val="100000"/>
                        </a:lnSpc>
                        <a:spcBef>
                          <a:spcPts val="0"/>
                        </a:spcBef>
                        <a:spcAft>
                          <a:spcPts val="0"/>
                        </a:spcAft>
                      </a:pPr>
                      <a:r>
                        <a:rPr lang="en-US" sz="1100" b="1" kern="1200" dirty="0">
                          <a:solidFill>
                            <a:schemeClr val="dk1"/>
                          </a:solidFill>
                        </a:rPr>
                        <a:t>Frequency </a:t>
                      </a:r>
                      <a:endParaRPr lang="en-US" sz="1100" b="1" kern="1200" dirty="0">
                        <a:solidFill>
                          <a:schemeClr val="dk1"/>
                        </a:solidFill>
                        <a:latin typeface="+mn-lt"/>
                        <a:ea typeface="+mn-ea"/>
                        <a:cs typeface="+mn-cs"/>
                      </a:endParaRPr>
                    </a:p>
                  </a:txBody>
                  <a:tcPr marL="68580" marR="68580" marT="0" marB="0" anchor="ctr"/>
                </a:tc>
                <a:tc>
                  <a:txBody>
                    <a:bodyPr/>
                    <a:lstStyle/>
                    <a:p>
                      <a:pPr marL="0" indent="0">
                        <a:lnSpc>
                          <a:spcPct val="100000"/>
                        </a:lnSpc>
                        <a:buNone/>
                      </a:pPr>
                      <a:r>
                        <a:rPr lang="en-IN" sz="1100" dirty="0"/>
                        <a:t>It is denoted by how often each customer made a purchase in the given period. </a:t>
                      </a:r>
                      <a:endParaRPr lang="en-US" sz="1100" b="0" dirty="0"/>
                    </a:p>
                    <a:p>
                      <a:pPr marL="0" indent="0">
                        <a:lnSpc>
                          <a:spcPct val="100000"/>
                        </a:lnSpc>
                        <a:buNone/>
                      </a:pPr>
                      <a:r>
                        <a:rPr lang="en-IN" sz="1100" b="1" dirty="0"/>
                        <a:t>Frequency = Count of unique invoice numbers of each customer</a:t>
                      </a:r>
                      <a:endParaRPr lang="en-US" sz="1100" dirty="0"/>
                    </a:p>
                  </a:txBody>
                  <a:tcPr marL="68580" marR="68580" marT="0" marB="0" anchor="ctr"/>
                </a:tc>
                <a:extLst>
                  <a:ext uri="{0D108BD9-81ED-4DB2-BD59-A6C34878D82A}">
                    <a16:rowId xmlns:a16="http://schemas.microsoft.com/office/drawing/2014/main" val="4031416923"/>
                  </a:ext>
                </a:extLst>
              </a:tr>
              <a:tr h="341089">
                <a:tc>
                  <a:txBody>
                    <a:bodyPr/>
                    <a:lstStyle/>
                    <a:p>
                      <a:pPr algn="ctr">
                        <a:lnSpc>
                          <a:spcPct val="100000"/>
                        </a:lnSpc>
                      </a:pPr>
                      <a:r>
                        <a:rPr lang="en-US" sz="1100" dirty="0"/>
                        <a:t>7</a:t>
                      </a:r>
                    </a:p>
                  </a:txBody>
                  <a:tcPr anchor="ctr"/>
                </a:tc>
                <a:tc>
                  <a:txBody>
                    <a:bodyPr/>
                    <a:lstStyle/>
                    <a:p>
                      <a:pPr marL="0" marR="0" algn="ctr" defTabSz="914400" rtl="0" eaLnBrk="1" latinLnBrk="0" hangingPunct="1">
                        <a:lnSpc>
                          <a:spcPct val="100000"/>
                        </a:lnSpc>
                        <a:spcBef>
                          <a:spcPts val="0"/>
                        </a:spcBef>
                        <a:spcAft>
                          <a:spcPts val="0"/>
                        </a:spcAft>
                      </a:pPr>
                      <a:r>
                        <a:rPr lang="en-US" sz="1100" b="1" kern="1200" dirty="0">
                          <a:solidFill>
                            <a:schemeClr val="dk1"/>
                          </a:solidFill>
                        </a:rPr>
                        <a:t>Monetary </a:t>
                      </a:r>
                      <a:endParaRPr lang="en-US" sz="1100" b="1" kern="1200" dirty="0">
                        <a:solidFill>
                          <a:schemeClr val="dk1"/>
                        </a:solidFill>
                        <a:latin typeface="+mn-lt"/>
                        <a:ea typeface="+mn-ea"/>
                        <a:cs typeface="+mn-cs"/>
                      </a:endParaRPr>
                    </a:p>
                  </a:txBody>
                  <a:tcPr marL="68580" marR="68580" marT="0" marB="0" anchor="ctr"/>
                </a:tc>
                <a:tc>
                  <a:txBody>
                    <a:bodyPr/>
                    <a:lstStyle/>
                    <a:p>
                      <a:pPr marL="0" indent="0">
                        <a:lnSpc>
                          <a:spcPct val="100000"/>
                        </a:lnSpc>
                        <a:buNone/>
                      </a:pPr>
                      <a:r>
                        <a:rPr lang="en-IN" sz="1100" dirty="0"/>
                        <a:t>It denotes how much money did the customer spend during the given period. </a:t>
                      </a:r>
                    </a:p>
                    <a:p>
                      <a:pPr marL="0" indent="0">
                        <a:lnSpc>
                          <a:spcPct val="100000"/>
                        </a:lnSpc>
                        <a:buNone/>
                      </a:pPr>
                      <a:r>
                        <a:rPr lang="en-IN" sz="1100" b="1" dirty="0"/>
                        <a:t>Monetary = Sum of the Total purchase price of each customer</a:t>
                      </a:r>
                      <a:endParaRPr lang="en-US" sz="1100" dirty="0"/>
                    </a:p>
                  </a:txBody>
                  <a:tcPr marL="68580" marR="68580" marT="0" marB="0" anchor="ctr"/>
                </a:tc>
                <a:extLst>
                  <a:ext uri="{0D108BD9-81ED-4DB2-BD59-A6C34878D82A}">
                    <a16:rowId xmlns:a16="http://schemas.microsoft.com/office/drawing/2014/main" val="1482694073"/>
                  </a:ext>
                </a:extLst>
              </a:tr>
            </a:tbl>
          </a:graphicData>
        </a:graphic>
      </p:graphicFrame>
      <p:sp>
        <p:nvSpPr>
          <p:cNvPr id="31" name="TextBox 30">
            <a:extLst>
              <a:ext uri="{FF2B5EF4-FFF2-40B4-BE49-F238E27FC236}">
                <a16:creationId xmlns:a16="http://schemas.microsoft.com/office/drawing/2014/main" id="{CB47BF39-B237-9D48-952A-510E0DEC2D29}"/>
              </a:ext>
            </a:extLst>
          </p:cNvPr>
          <p:cNvSpPr txBox="1"/>
          <p:nvPr/>
        </p:nvSpPr>
        <p:spPr>
          <a:xfrm>
            <a:off x="1107115" y="5928475"/>
            <a:ext cx="9603710" cy="430887"/>
          </a:xfrm>
          <a:prstGeom prst="rect">
            <a:avLst/>
          </a:prstGeom>
          <a:noFill/>
          <a:ln>
            <a:solidFill>
              <a:schemeClr val="tx1"/>
            </a:solidFill>
          </a:ln>
        </p:spPr>
        <p:txBody>
          <a:bodyPr wrap="square">
            <a:spAutoFit/>
          </a:bodyPr>
          <a:lstStyle/>
          <a:p>
            <a:pPr marL="0" indent="0">
              <a:buNone/>
            </a:pPr>
            <a:r>
              <a:rPr lang="en-IN" sz="1100" b="1" dirty="0"/>
              <a:t>Note: </a:t>
            </a:r>
            <a:r>
              <a:rPr lang="en-IN" sz="1100" dirty="0"/>
              <a:t> We have assumed that the Date of Purchase column is the date when the customer has placed the order. The base date considered is </a:t>
            </a:r>
            <a:r>
              <a:rPr lang="en-IN" sz="1100" b="1" dirty="0"/>
              <a:t>1</a:t>
            </a:r>
            <a:r>
              <a:rPr lang="en-IN" sz="1100" b="1" baseline="30000" dirty="0"/>
              <a:t>st</a:t>
            </a:r>
            <a:r>
              <a:rPr lang="en-IN" sz="1100" b="1" dirty="0"/>
              <a:t> Jan 2018</a:t>
            </a:r>
            <a:r>
              <a:rPr lang="en-IN" sz="1100" dirty="0"/>
              <a:t> as we have transactional data from 2016-2017.  </a:t>
            </a:r>
            <a:endParaRPr lang="en-US" sz="1100" dirty="0"/>
          </a:p>
        </p:txBody>
      </p:sp>
      <p:grpSp>
        <p:nvGrpSpPr>
          <p:cNvPr id="17" name="Group 16">
            <a:extLst>
              <a:ext uri="{FF2B5EF4-FFF2-40B4-BE49-F238E27FC236}">
                <a16:creationId xmlns:a16="http://schemas.microsoft.com/office/drawing/2014/main" id="{7AD0AEE2-7BAA-484E-8D0A-2917574FB265}"/>
              </a:ext>
            </a:extLst>
          </p:cNvPr>
          <p:cNvGrpSpPr/>
          <p:nvPr/>
        </p:nvGrpSpPr>
        <p:grpSpPr>
          <a:xfrm>
            <a:off x="2246098" y="6558706"/>
            <a:ext cx="7736102" cy="299294"/>
            <a:chOff x="2355591" y="133531"/>
            <a:chExt cx="7009540" cy="382131"/>
          </a:xfrm>
          <a:solidFill>
            <a:srgbClr val="1B4AC3"/>
          </a:solidFill>
        </p:grpSpPr>
        <p:sp>
          <p:nvSpPr>
            <p:cNvPr id="18" name="Rectangle 17">
              <a:extLst>
                <a:ext uri="{FF2B5EF4-FFF2-40B4-BE49-F238E27FC236}">
                  <a16:creationId xmlns:a16="http://schemas.microsoft.com/office/drawing/2014/main" id="{5395D24A-E7D9-1541-8DE5-37DF3AF55E2B}"/>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21" name="Rectangle 20">
              <a:extLst>
                <a:ext uri="{FF2B5EF4-FFF2-40B4-BE49-F238E27FC236}">
                  <a16:creationId xmlns:a16="http://schemas.microsoft.com/office/drawing/2014/main" id="{22F88C32-7549-2E49-BC8A-DEE8A49A9D5C}"/>
                </a:ext>
              </a:extLst>
            </p:cNvPr>
            <p:cNvSpPr>
              <a:spLocks/>
            </p:cNvSpPr>
            <p:nvPr/>
          </p:nvSpPr>
          <p:spPr>
            <a:xfrm>
              <a:off x="3758477" y="133531"/>
              <a:ext cx="1353600" cy="371245"/>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22" name="Rectangle 21">
              <a:extLst>
                <a:ext uri="{FF2B5EF4-FFF2-40B4-BE49-F238E27FC236}">
                  <a16:creationId xmlns:a16="http://schemas.microsoft.com/office/drawing/2014/main" id="{326A9B22-D8F7-424D-AAAA-084D3AF584E7}"/>
                </a:ext>
              </a:extLst>
            </p:cNvPr>
            <p:cNvSpPr>
              <a:spLocks noChangeAspect="1"/>
            </p:cNvSpPr>
            <p:nvPr/>
          </p:nvSpPr>
          <p:spPr>
            <a:xfrm>
              <a:off x="5177896"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23" name="Rectangle 22">
              <a:extLst>
                <a:ext uri="{FF2B5EF4-FFF2-40B4-BE49-F238E27FC236}">
                  <a16:creationId xmlns:a16="http://schemas.microsoft.com/office/drawing/2014/main" id="{ED155319-5A0A-124A-9C02-0BB0A8FD86C6}"/>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24" name="Rectangle 23">
              <a:extLst>
                <a:ext uri="{FF2B5EF4-FFF2-40B4-BE49-F238E27FC236}">
                  <a16:creationId xmlns:a16="http://schemas.microsoft.com/office/drawing/2014/main" id="{C4691CEB-F51F-3A40-9FF0-260ECC11C2E9}"/>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Tree>
    <p:extLst>
      <p:ext uri="{BB962C8B-B14F-4D97-AF65-F5344CB8AC3E}">
        <p14:creationId xmlns:p14="http://schemas.microsoft.com/office/powerpoint/2010/main" val="3105350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809FD33-AB0D-40BB-9F43-5CDD0AC9304E}"/>
              </a:ext>
            </a:extLst>
          </p:cNvPr>
          <p:cNvSpPr>
            <a:spLocks noGrp="1"/>
          </p:cNvSpPr>
          <p:nvPr>
            <p:ph idx="1"/>
          </p:nvPr>
        </p:nvSpPr>
        <p:spPr>
          <a:xfrm>
            <a:off x="883336" y="445969"/>
            <a:ext cx="9632034" cy="4943249"/>
          </a:xfrm>
        </p:spPr>
        <p:txBody>
          <a:bodyPr>
            <a:normAutofit/>
          </a:bodyPr>
          <a:lstStyle/>
          <a:p>
            <a:r>
              <a:rPr lang="en-IN" sz="1600" b="1" dirty="0"/>
              <a:t>Recency, Frequency and Monetary Score Calculation: </a:t>
            </a:r>
          </a:p>
          <a:p>
            <a:pPr marL="0" indent="0">
              <a:buNone/>
            </a:pPr>
            <a:r>
              <a:rPr lang="en-IN" sz="1600" dirty="0"/>
              <a:t>The RFM scores are assigned for each customer. The RFM values are divided into 4 segment and rated from 1 to 4. We calculated the quantiles and assigned the values as given below:</a:t>
            </a:r>
            <a:endParaRPr lang="en-US" sz="1600" dirty="0"/>
          </a:p>
          <a:p>
            <a:pPr marL="0" lvl="0" indent="0">
              <a:buNone/>
            </a:pPr>
            <a:endParaRPr lang="en-IN" sz="1600" b="1" u="sng" dirty="0"/>
          </a:p>
          <a:p>
            <a:pPr marL="0" lvl="0" indent="0">
              <a:buNone/>
            </a:pPr>
            <a:endParaRPr lang="en-IN" sz="1600" b="1" u="sng" dirty="0"/>
          </a:p>
          <a:p>
            <a:pPr marL="0" lvl="0" indent="0">
              <a:buNone/>
            </a:pPr>
            <a:endParaRPr lang="en-IN" sz="1600" b="1" u="sng" dirty="0"/>
          </a:p>
          <a:p>
            <a:pPr marL="0" lvl="0" indent="0">
              <a:buNone/>
            </a:pPr>
            <a:endParaRPr lang="en-IN" sz="1600" b="1" u="sng" dirty="0"/>
          </a:p>
          <a:p>
            <a:pPr marL="0" lvl="0" indent="0">
              <a:buNone/>
            </a:pPr>
            <a:endParaRPr lang="en-IN" sz="1600" b="1" u="sng" dirty="0"/>
          </a:p>
          <a:p>
            <a:pPr marL="0" lvl="0" indent="0">
              <a:buNone/>
            </a:pPr>
            <a:endParaRPr lang="en-IN" sz="1600" b="1" u="sng" dirty="0"/>
          </a:p>
          <a:p>
            <a:pPr marL="0" lvl="0" indent="0">
              <a:buNone/>
            </a:pPr>
            <a:endParaRPr lang="en-IN" sz="1600" b="1" u="sng"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p:cNvSpPr>
            <a:spLocks noGrp="1"/>
          </p:cNvSpPr>
          <p:nvPr>
            <p:ph type="sldNum" sz="quarter" idx="12"/>
          </p:nvPr>
        </p:nvSpPr>
        <p:spPr/>
        <p:txBody>
          <a:bodyPr/>
          <a:lstStyle/>
          <a:p>
            <a:fld id="{7D6BF160-D7D6-41DB-A990-C75F8EB5A56E}" type="slidenum">
              <a:rPr lang="en-IN" smtClean="0"/>
              <a:t>6</a:t>
            </a:fld>
            <a:endParaRPr lang="en-IN"/>
          </a:p>
        </p:txBody>
      </p:sp>
      <p:sp>
        <p:nvSpPr>
          <p:cNvPr id="11" name="Content Placeholder 2">
            <a:extLst>
              <a:ext uri="{FF2B5EF4-FFF2-40B4-BE49-F238E27FC236}">
                <a16:creationId xmlns:a16="http://schemas.microsoft.com/office/drawing/2014/main" id="{D809FD33-AB0D-40BB-9F43-5CDD0AC9304E}"/>
              </a:ext>
            </a:extLst>
          </p:cNvPr>
          <p:cNvSpPr txBox="1">
            <a:spLocks/>
          </p:cNvSpPr>
          <p:nvPr/>
        </p:nvSpPr>
        <p:spPr>
          <a:xfrm>
            <a:off x="795867" y="1103086"/>
            <a:ext cx="10905066" cy="5226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2000" b="1" u="sng" dirty="0"/>
          </a:p>
          <a:p>
            <a:pPr marL="0" indent="0">
              <a:buFont typeface="Arial" panose="020B0604020202020204" pitchFamily="34" charset="0"/>
              <a:buNone/>
            </a:pPr>
            <a:endParaRPr lang="en-IN" sz="2000" b="1" u="sng" dirty="0"/>
          </a:p>
          <a:p>
            <a:pPr marL="0" indent="0">
              <a:buFont typeface="Arial" panose="020B0604020202020204" pitchFamily="34" charset="0"/>
              <a:buNone/>
            </a:pPr>
            <a:endParaRPr lang="en-IN" sz="2000" dirty="0"/>
          </a:p>
        </p:txBody>
      </p:sp>
      <p:graphicFrame>
        <p:nvGraphicFramePr>
          <p:cNvPr id="5" name="Table 4"/>
          <p:cNvGraphicFramePr>
            <a:graphicFrameLocks noGrp="1"/>
          </p:cNvGraphicFramePr>
          <p:nvPr>
            <p:extLst>
              <p:ext uri="{D42A27DB-BD31-4B8C-83A1-F6EECF244321}">
                <p14:modId xmlns:p14="http://schemas.microsoft.com/office/powerpoint/2010/main" val="628705625"/>
              </p:ext>
            </p:extLst>
          </p:nvPr>
        </p:nvGraphicFramePr>
        <p:xfrm>
          <a:off x="1089627" y="1496394"/>
          <a:ext cx="9348052" cy="1135735"/>
        </p:xfrm>
        <a:graphic>
          <a:graphicData uri="http://schemas.openxmlformats.org/drawingml/2006/table">
            <a:tbl>
              <a:tblPr firstRow="1" bandRow="1">
                <a:tableStyleId>{7DF18680-E054-41AD-8BC1-D1AEF772440D}</a:tableStyleId>
              </a:tblPr>
              <a:tblGrid>
                <a:gridCol w="2337013">
                  <a:extLst>
                    <a:ext uri="{9D8B030D-6E8A-4147-A177-3AD203B41FA5}">
                      <a16:colId xmlns:a16="http://schemas.microsoft.com/office/drawing/2014/main" val="20000"/>
                    </a:ext>
                  </a:extLst>
                </a:gridCol>
                <a:gridCol w="2337013">
                  <a:extLst>
                    <a:ext uri="{9D8B030D-6E8A-4147-A177-3AD203B41FA5}">
                      <a16:colId xmlns:a16="http://schemas.microsoft.com/office/drawing/2014/main" val="20001"/>
                    </a:ext>
                  </a:extLst>
                </a:gridCol>
                <a:gridCol w="2337013">
                  <a:extLst>
                    <a:ext uri="{9D8B030D-6E8A-4147-A177-3AD203B41FA5}">
                      <a16:colId xmlns:a16="http://schemas.microsoft.com/office/drawing/2014/main" val="20002"/>
                    </a:ext>
                  </a:extLst>
                </a:gridCol>
                <a:gridCol w="2337013">
                  <a:extLst>
                    <a:ext uri="{9D8B030D-6E8A-4147-A177-3AD203B41FA5}">
                      <a16:colId xmlns:a16="http://schemas.microsoft.com/office/drawing/2014/main" val="20003"/>
                    </a:ext>
                  </a:extLst>
                </a:gridCol>
              </a:tblGrid>
              <a:tr h="227147">
                <a:tc>
                  <a:txBody>
                    <a:bodyPr/>
                    <a:lstStyle/>
                    <a:p>
                      <a:pPr marL="457200" marR="0" algn="l">
                        <a:lnSpc>
                          <a:spcPct val="107000"/>
                        </a:lnSpc>
                        <a:spcBef>
                          <a:spcPts val="0"/>
                        </a:spcBef>
                        <a:spcAft>
                          <a:spcPts val="0"/>
                        </a:spcAft>
                      </a:pPr>
                      <a:r>
                        <a:rPr lang="en-IN" sz="1200" b="1" dirty="0">
                          <a:solidFill>
                            <a:srgbClr val="FFFFFF"/>
                          </a:solidFill>
                          <a:effectLst/>
                        </a:rPr>
                        <a:t>      Quantiles</a:t>
                      </a:r>
                      <a:endParaRPr lang="en-US" sz="1200" dirty="0">
                        <a:effectLst/>
                        <a:latin typeface="Calibri" panose="020F0502020204030204" pitchFamily="34" charset="0"/>
                        <a:ea typeface="Calibri" panose="020F0502020204030204" pitchFamily="34" charset="0"/>
                        <a:cs typeface="Tunga"/>
                      </a:endParaRPr>
                    </a:p>
                  </a:txBody>
                  <a:tcPr marL="68580" marR="68580" marT="0" marB="0">
                    <a:solidFill>
                      <a:srgbClr val="1B4AC3"/>
                    </a:solidFill>
                  </a:tcPr>
                </a:tc>
                <a:tc>
                  <a:txBody>
                    <a:bodyPr/>
                    <a:lstStyle/>
                    <a:p>
                      <a:pPr marL="0" marR="0" algn="ctr">
                        <a:lnSpc>
                          <a:spcPct val="107000"/>
                        </a:lnSpc>
                        <a:spcBef>
                          <a:spcPts val="0"/>
                        </a:spcBef>
                        <a:spcAft>
                          <a:spcPts val="0"/>
                        </a:spcAft>
                      </a:pPr>
                      <a:r>
                        <a:rPr lang="en-IN" sz="1200" b="1" dirty="0">
                          <a:solidFill>
                            <a:srgbClr val="FFFFFF"/>
                          </a:solidFill>
                          <a:effectLst/>
                        </a:rPr>
                        <a:t>R Score</a:t>
                      </a:r>
                      <a:endParaRPr lang="en-US" sz="1200" dirty="0">
                        <a:effectLst/>
                        <a:latin typeface="Calibri" panose="020F0502020204030204" pitchFamily="34" charset="0"/>
                        <a:ea typeface="Calibri" panose="020F0502020204030204" pitchFamily="34" charset="0"/>
                        <a:cs typeface="Tunga"/>
                      </a:endParaRPr>
                    </a:p>
                  </a:txBody>
                  <a:tcPr marL="68580" marR="68580" marT="0" marB="0">
                    <a:solidFill>
                      <a:srgbClr val="1B4AC3"/>
                    </a:solidFill>
                  </a:tcPr>
                </a:tc>
                <a:tc>
                  <a:txBody>
                    <a:bodyPr/>
                    <a:lstStyle/>
                    <a:p>
                      <a:pPr marL="0" marR="0" algn="ctr">
                        <a:lnSpc>
                          <a:spcPct val="107000"/>
                        </a:lnSpc>
                        <a:spcBef>
                          <a:spcPts val="0"/>
                        </a:spcBef>
                        <a:spcAft>
                          <a:spcPts val="0"/>
                        </a:spcAft>
                      </a:pPr>
                      <a:r>
                        <a:rPr lang="en-IN" sz="1200" b="1" dirty="0">
                          <a:solidFill>
                            <a:srgbClr val="FFFFFF"/>
                          </a:solidFill>
                          <a:effectLst/>
                        </a:rPr>
                        <a:t>F Score</a:t>
                      </a:r>
                      <a:endParaRPr lang="en-US" sz="1200" dirty="0">
                        <a:effectLst/>
                        <a:latin typeface="Calibri" panose="020F0502020204030204" pitchFamily="34" charset="0"/>
                        <a:ea typeface="Calibri" panose="020F0502020204030204" pitchFamily="34" charset="0"/>
                        <a:cs typeface="Tunga"/>
                      </a:endParaRPr>
                    </a:p>
                  </a:txBody>
                  <a:tcPr marL="68580" marR="68580" marT="0" marB="0">
                    <a:solidFill>
                      <a:srgbClr val="1B4AC3"/>
                    </a:solidFill>
                  </a:tcPr>
                </a:tc>
                <a:tc>
                  <a:txBody>
                    <a:bodyPr/>
                    <a:lstStyle/>
                    <a:p>
                      <a:pPr marL="0" marR="0" algn="ctr">
                        <a:lnSpc>
                          <a:spcPct val="107000"/>
                        </a:lnSpc>
                        <a:spcBef>
                          <a:spcPts val="0"/>
                        </a:spcBef>
                        <a:spcAft>
                          <a:spcPts val="0"/>
                        </a:spcAft>
                      </a:pPr>
                      <a:r>
                        <a:rPr lang="en-IN" sz="1200" b="1" dirty="0">
                          <a:solidFill>
                            <a:srgbClr val="FFFFFF"/>
                          </a:solidFill>
                          <a:effectLst/>
                        </a:rPr>
                        <a:t>M Score</a:t>
                      </a:r>
                      <a:endParaRPr lang="en-US" sz="1200" dirty="0">
                        <a:effectLst/>
                        <a:latin typeface="Calibri" panose="020F0502020204030204" pitchFamily="34" charset="0"/>
                        <a:ea typeface="Calibri" panose="020F0502020204030204" pitchFamily="34" charset="0"/>
                        <a:cs typeface="Tunga"/>
                      </a:endParaRPr>
                    </a:p>
                  </a:txBody>
                  <a:tcPr marL="68580" marR="68580" marT="0" marB="0">
                    <a:solidFill>
                      <a:srgbClr val="1B4AC3"/>
                    </a:solidFill>
                  </a:tcPr>
                </a:tc>
                <a:extLst>
                  <a:ext uri="{0D108BD9-81ED-4DB2-BD59-A6C34878D82A}">
                    <a16:rowId xmlns:a16="http://schemas.microsoft.com/office/drawing/2014/main" val="10000"/>
                  </a:ext>
                </a:extLst>
              </a:tr>
              <a:tr h="227147">
                <a:tc>
                  <a:txBody>
                    <a:bodyPr/>
                    <a:lstStyle/>
                    <a:p>
                      <a:pPr marL="0" marR="0" algn="ctr">
                        <a:lnSpc>
                          <a:spcPct val="107000"/>
                        </a:lnSpc>
                        <a:spcBef>
                          <a:spcPts val="0"/>
                        </a:spcBef>
                        <a:spcAft>
                          <a:spcPts val="0"/>
                        </a:spcAft>
                      </a:pPr>
                      <a:r>
                        <a:rPr lang="en-IN" sz="1100" b="1" dirty="0">
                          <a:solidFill>
                            <a:schemeClr val="tx1"/>
                          </a:solidFill>
                          <a:effectLst/>
                        </a:rPr>
                        <a:t>25%</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dirty="0">
                          <a:effectLst/>
                        </a:rPr>
                        <a:t>1</a:t>
                      </a:r>
                      <a:endParaRPr lang="en-US" sz="1100" dirty="0">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dirty="0">
                          <a:effectLst/>
                        </a:rPr>
                        <a:t>4</a:t>
                      </a:r>
                      <a:endParaRPr lang="en-US" sz="1100" dirty="0">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dirty="0">
                          <a:effectLst/>
                        </a:rPr>
                        <a:t>4</a:t>
                      </a:r>
                      <a:endParaRPr lang="en-US" sz="1100" dirty="0">
                        <a:effectLst/>
                        <a:latin typeface="Calibri" panose="020F0502020204030204" pitchFamily="34" charset="0"/>
                        <a:ea typeface="Calibri" panose="020F0502020204030204" pitchFamily="34" charset="0"/>
                        <a:cs typeface="Tunga"/>
                      </a:endParaRPr>
                    </a:p>
                  </a:txBody>
                  <a:tcPr marL="68580" marR="68580" marT="0" marB="0"/>
                </a:tc>
                <a:extLst>
                  <a:ext uri="{0D108BD9-81ED-4DB2-BD59-A6C34878D82A}">
                    <a16:rowId xmlns:a16="http://schemas.microsoft.com/office/drawing/2014/main" val="10001"/>
                  </a:ext>
                </a:extLst>
              </a:tr>
              <a:tr h="227147">
                <a:tc>
                  <a:txBody>
                    <a:bodyPr/>
                    <a:lstStyle/>
                    <a:p>
                      <a:pPr marL="0" marR="0" algn="ctr">
                        <a:lnSpc>
                          <a:spcPct val="107000"/>
                        </a:lnSpc>
                        <a:spcBef>
                          <a:spcPts val="0"/>
                        </a:spcBef>
                        <a:spcAft>
                          <a:spcPts val="0"/>
                        </a:spcAft>
                      </a:pPr>
                      <a:r>
                        <a:rPr lang="en-IN" sz="1100" b="1" dirty="0">
                          <a:solidFill>
                            <a:schemeClr val="tx1"/>
                          </a:solidFill>
                          <a:effectLst/>
                        </a:rPr>
                        <a:t>50%</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dirty="0">
                          <a:effectLst/>
                        </a:rPr>
                        <a:t>2</a:t>
                      </a:r>
                      <a:endParaRPr lang="en-US" sz="1100" dirty="0">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a:effectLst/>
                        </a:rPr>
                        <a:t>3</a:t>
                      </a:r>
                      <a:endParaRPr lang="en-US" sz="1100">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a:effectLst/>
                        </a:rPr>
                        <a:t>3</a:t>
                      </a:r>
                      <a:endParaRPr lang="en-US" sz="1100">
                        <a:effectLst/>
                        <a:latin typeface="Calibri" panose="020F0502020204030204" pitchFamily="34" charset="0"/>
                        <a:ea typeface="Calibri" panose="020F0502020204030204" pitchFamily="34" charset="0"/>
                        <a:cs typeface="Tunga"/>
                      </a:endParaRPr>
                    </a:p>
                  </a:txBody>
                  <a:tcPr marL="68580" marR="68580" marT="0" marB="0"/>
                </a:tc>
                <a:extLst>
                  <a:ext uri="{0D108BD9-81ED-4DB2-BD59-A6C34878D82A}">
                    <a16:rowId xmlns:a16="http://schemas.microsoft.com/office/drawing/2014/main" val="10002"/>
                  </a:ext>
                </a:extLst>
              </a:tr>
              <a:tr h="227147">
                <a:tc>
                  <a:txBody>
                    <a:bodyPr/>
                    <a:lstStyle/>
                    <a:p>
                      <a:pPr marL="0" marR="0" algn="ctr">
                        <a:lnSpc>
                          <a:spcPct val="107000"/>
                        </a:lnSpc>
                        <a:spcBef>
                          <a:spcPts val="0"/>
                        </a:spcBef>
                        <a:spcAft>
                          <a:spcPts val="0"/>
                        </a:spcAft>
                      </a:pPr>
                      <a:r>
                        <a:rPr lang="en-IN" sz="1100" b="1" dirty="0">
                          <a:solidFill>
                            <a:schemeClr val="tx1"/>
                          </a:solidFill>
                          <a:effectLst/>
                        </a:rPr>
                        <a:t>75%</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a:effectLst/>
                        </a:rPr>
                        <a:t>3</a:t>
                      </a:r>
                      <a:endParaRPr lang="en-US" sz="1100">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dirty="0">
                          <a:effectLst/>
                        </a:rPr>
                        <a:t>2z</a:t>
                      </a:r>
                      <a:endParaRPr lang="en-US" sz="1100" dirty="0">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a:effectLst/>
                        </a:rPr>
                        <a:t>2</a:t>
                      </a:r>
                      <a:endParaRPr lang="en-US" sz="1100">
                        <a:effectLst/>
                        <a:latin typeface="Calibri" panose="020F0502020204030204" pitchFamily="34" charset="0"/>
                        <a:ea typeface="Calibri" panose="020F0502020204030204" pitchFamily="34" charset="0"/>
                        <a:cs typeface="Tunga"/>
                      </a:endParaRPr>
                    </a:p>
                  </a:txBody>
                  <a:tcPr marL="68580" marR="68580" marT="0" marB="0"/>
                </a:tc>
                <a:extLst>
                  <a:ext uri="{0D108BD9-81ED-4DB2-BD59-A6C34878D82A}">
                    <a16:rowId xmlns:a16="http://schemas.microsoft.com/office/drawing/2014/main" val="10003"/>
                  </a:ext>
                </a:extLst>
              </a:tr>
              <a:tr h="227147">
                <a:tc>
                  <a:txBody>
                    <a:bodyPr/>
                    <a:lstStyle/>
                    <a:p>
                      <a:pPr marL="0" marR="0" algn="ctr">
                        <a:lnSpc>
                          <a:spcPct val="107000"/>
                        </a:lnSpc>
                        <a:spcBef>
                          <a:spcPts val="0"/>
                        </a:spcBef>
                        <a:spcAft>
                          <a:spcPts val="0"/>
                        </a:spcAft>
                      </a:pPr>
                      <a:r>
                        <a:rPr lang="en-IN" sz="1100" b="1" dirty="0">
                          <a:solidFill>
                            <a:schemeClr val="tx1"/>
                          </a:solidFill>
                          <a:effectLst/>
                        </a:rPr>
                        <a:t>100%</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a:effectLst/>
                        </a:rPr>
                        <a:t>4</a:t>
                      </a:r>
                      <a:endParaRPr lang="en-US" sz="1100">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dirty="0">
                          <a:effectLst/>
                        </a:rPr>
                        <a:t>1</a:t>
                      </a:r>
                      <a:endParaRPr lang="en-US" sz="1100" dirty="0">
                        <a:effectLst/>
                        <a:latin typeface="Calibri" panose="020F0502020204030204" pitchFamily="34" charset="0"/>
                        <a:ea typeface="Calibri" panose="020F0502020204030204" pitchFamily="34" charset="0"/>
                        <a:cs typeface="Tunga"/>
                      </a:endParaRPr>
                    </a:p>
                  </a:txBody>
                  <a:tcPr marL="68580" marR="68580" marT="0" marB="0"/>
                </a:tc>
                <a:tc>
                  <a:txBody>
                    <a:bodyPr/>
                    <a:lstStyle/>
                    <a:p>
                      <a:pPr marL="0" marR="0" algn="ctr">
                        <a:lnSpc>
                          <a:spcPct val="107000"/>
                        </a:lnSpc>
                        <a:spcBef>
                          <a:spcPts val="0"/>
                        </a:spcBef>
                        <a:spcAft>
                          <a:spcPts val="0"/>
                        </a:spcAft>
                      </a:pPr>
                      <a:r>
                        <a:rPr lang="en-IN" sz="1100" dirty="0">
                          <a:effectLst/>
                        </a:rPr>
                        <a:t>1</a:t>
                      </a:r>
                      <a:endParaRPr lang="en-US" sz="1100" dirty="0">
                        <a:effectLst/>
                        <a:latin typeface="Calibri" panose="020F0502020204030204" pitchFamily="34" charset="0"/>
                        <a:ea typeface="Calibri" panose="020F0502020204030204" pitchFamily="34" charset="0"/>
                        <a:cs typeface="Tunga"/>
                      </a:endParaRPr>
                    </a:p>
                  </a:txBody>
                  <a:tcPr marL="68580" marR="68580" marT="0" marB="0"/>
                </a:tc>
                <a:extLst>
                  <a:ext uri="{0D108BD9-81ED-4DB2-BD59-A6C34878D82A}">
                    <a16:rowId xmlns:a16="http://schemas.microsoft.com/office/drawing/2014/main" val="10004"/>
                  </a:ext>
                </a:extLst>
              </a:tr>
            </a:tbl>
          </a:graphicData>
        </a:graphic>
      </p:graphicFrame>
      <p:sp>
        <p:nvSpPr>
          <p:cNvPr id="13" name="TextBox 12">
            <a:extLst>
              <a:ext uri="{FF2B5EF4-FFF2-40B4-BE49-F238E27FC236}">
                <a16:creationId xmlns:a16="http://schemas.microsoft.com/office/drawing/2014/main" id="{32E45205-FEC9-3E41-9AD3-8D67FE52E16E}"/>
              </a:ext>
            </a:extLst>
          </p:cNvPr>
          <p:cNvSpPr txBox="1"/>
          <p:nvPr/>
        </p:nvSpPr>
        <p:spPr>
          <a:xfrm>
            <a:off x="883336" y="3078204"/>
            <a:ext cx="9348048" cy="1077218"/>
          </a:xfrm>
          <a:prstGeom prst="rect">
            <a:avLst/>
          </a:prstGeom>
          <a:noFill/>
        </p:spPr>
        <p:txBody>
          <a:bodyPr wrap="square">
            <a:spAutoFit/>
          </a:bodyPr>
          <a:lstStyle/>
          <a:p>
            <a:pPr marL="133350" lvl="1" indent="-133350">
              <a:buFont typeface="Arial" panose="020B0604020202020204" pitchFamily="34" charset="0"/>
              <a:buChar char="•"/>
            </a:pPr>
            <a:r>
              <a:rPr lang="en-IN" sz="1600" b="1" dirty="0"/>
              <a:t>RFM Group and Score Calculation: </a:t>
            </a:r>
            <a:endParaRPr lang="en-IN" sz="1600" dirty="0"/>
          </a:p>
          <a:p>
            <a:pPr marL="590550" lvl="2" indent="-133350">
              <a:buFont typeface="Arial" panose="020B0604020202020204" pitchFamily="34" charset="0"/>
              <a:buChar char="•"/>
            </a:pPr>
            <a:r>
              <a:rPr lang="en-IN" sz="1600" dirty="0"/>
              <a:t>The RFM group score are calculated for each customer by concatenating the values as a string </a:t>
            </a:r>
          </a:p>
          <a:p>
            <a:pPr marL="590550" lvl="2" indent="-133350">
              <a:buFont typeface="Arial" panose="020B0604020202020204" pitchFamily="34" charset="0"/>
              <a:buChar char="•"/>
            </a:pPr>
            <a:r>
              <a:rPr lang="en-IN" sz="1600" dirty="0"/>
              <a:t>RFM Score is calculated by summing up the individual R, F and M score. </a:t>
            </a:r>
          </a:p>
          <a:p>
            <a:pPr marL="590550" lvl="2" indent="-133350">
              <a:buFont typeface="Arial" panose="020B0604020202020204" pitchFamily="34" charset="0"/>
              <a:buChar char="•"/>
            </a:pPr>
            <a:r>
              <a:rPr lang="en-IN" sz="1600" dirty="0"/>
              <a:t>The RFM scores </a:t>
            </a:r>
            <a:r>
              <a:rPr lang="en-IN" sz="1600" b="1" dirty="0"/>
              <a:t>ranges from 3 – 12</a:t>
            </a:r>
            <a:r>
              <a:rPr lang="en-IN" sz="1600" dirty="0"/>
              <a:t>. Below is an example for the same:</a:t>
            </a:r>
            <a:endParaRPr lang="en-US" sz="1600" dirty="0"/>
          </a:p>
        </p:txBody>
      </p:sp>
      <p:graphicFrame>
        <p:nvGraphicFramePr>
          <p:cNvPr id="17" name="Table 16">
            <a:extLst>
              <a:ext uri="{FF2B5EF4-FFF2-40B4-BE49-F238E27FC236}">
                <a16:creationId xmlns:a16="http://schemas.microsoft.com/office/drawing/2014/main" id="{DEB98C81-8EB4-DC48-85AD-F8BDA98C818C}"/>
              </a:ext>
            </a:extLst>
          </p:cNvPr>
          <p:cNvGraphicFramePr>
            <a:graphicFrameLocks noGrp="1"/>
          </p:cNvGraphicFramePr>
          <p:nvPr>
            <p:extLst>
              <p:ext uri="{D42A27DB-BD31-4B8C-83A1-F6EECF244321}">
                <p14:modId xmlns:p14="http://schemas.microsoft.com/office/powerpoint/2010/main" val="2418340633"/>
              </p:ext>
            </p:extLst>
          </p:nvPr>
        </p:nvGraphicFramePr>
        <p:xfrm>
          <a:off x="1089627" y="4320224"/>
          <a:ext cx="9348048" cy="1509671"/>
        </p:xfrm>
        <a:graphic>
          <a:graphicData uri="http://schemas.openxmlformats.org/drawingml/2006/table">
            <a:tbl>
              <a:tblPr firstRow="1" bandRow="1">
                <a:tableStyleId>{7DF18680-E054-41AD-8BC1-D1AEF772440D}</a:tableStyleId>
              </a:tblPr>
              <a:tblGrid>
                <a:gridCol w="1558008">
                  <a:extLst>
                    <a:ext uri="{9D8B030D-6E8A-4147-A177-3AD203B41FA5}">
                      <a16:colId xmlns:a16="http://schemas.microsoft.com/office/drawing/2014/main" val="20000"/>
                    </a:ext>
                  </a:extLst>
                </a:gridCol>
                <a:gridCol w="1558008">
                  <a:extLst>
                    <a:ext uri="{9D8B030D-6E8A-4147-A177-3AD203B41FA5}">
                      <a16:colId xmlns:a16="http://schemas.microsoft.com/office/drawing/2014/main" val="20001"/>
                    </a:ext>
                  </a:extLst>
                </a:gridCol>
                <a:gridCol w="1558008">
                  <a:extLst>
                    <a:ext uri="{9D8B030D-6E8A-4147-A177-3AD203B41FA5}">
                      <a16:colId xmlns:a16="http://schemas.microsoft.com/office/drawing/2014/main" val="20002"/>
                    </a:ext>
                  </a:extLst>
                </a:gridCol>
                <a:gridCol w="1558008">
                  <a:extLst>
                    <a:ext uri="{9D8B030D-6E8A-4147-A177-3AD203B41FA5}">
                      <a16:colId xmlns:a16="http://schemas.microsoft.com/office/drawing/2014/main" val="20003"/>
                    </a:ext>
                  </a:extLst>
                </a:gridCol>
                <a:gridCol w="1558008">
                  <a:extLst>
                    <a:ext uri="{9D8B030D-6E8A-4147-A177-3AD203B41FA5}">
                      <a16:colId xmlns:a16="http://schemas.microsoft.com/office/drawing/2014/main" val="20004"/>
                    </a:ext>
                  </a:extLst>
                </a:gridCol>
                <a:gridCol w="1558008">
                  <a:extLst>
                    <a:ext uri="{9D8B030D-6E8A-4147-A177-3AD203B41FA5}">
                      <a16:colId xmlns:a16="http://schemas.microsoft.com/office/drawing/2014/main" val="20005"/>
                    </a:ext>
                  </a:extLst>
                </a:gridCol>
              </a:tblGrid>
              <a:tr h="0">
                <a:tc>
                  <a:txBody>
                    <a:bodyPr/>
                    <a:lstStyle/>
                    <a:p>
                      <a:pPr marL="0" marR="0" algn="ctr">
                        <a:lnSpc>
                          <a:spcPct val="107000"/>
                        </a:lnSpc>
                        <a:spcBef>
                          <a:spcPts val="0"/>
                        </a:spcBef>
                        <a:spcAft>
                          <a:spcPts val="0"/>
                        </a:spcAft>
                      </a:pPr>
                      <a:r>
                        <a:rPr lang="en-IN" sz="1200" b="1" dirty="0">
                          <a:solidFill>
                            <a:schemeClr val="bg1"/>
                          </a:solidFill>
                          <a:effectLst/>
                        </a:rPr>
                        <a:t>Customer ID</a:t>
                      </a:r>
                      <a:endParaRPr lang="en-US" sz="1200" dirty="0">
                        <a:solidFill>
                          <a:schemeClr val="bg1"/>
                        </a:solidFill>
                        <a:effectLst/>
                        <a:latin typeface="Calibri" panose="020F0502020204030204" pitchFamily="34" charset="0"/>
                        <a:ea typeface="Calibri" panose="020F0502020204030204" pitchFamily="34" charset="0"/>
                        <a:cs typeface="Tunga"/>
                      </a:endParaRPr>
                    </a:p>
                  </a:txBody>
                  <a:tcPr marL="68580" marR="68580" marT="0" marB="0" anchor="ctr">
                    <a:solidFill>
                      <a:srgbClr val="1B4AC3"/>
                    </a:solidFill>
                  </a:tcPr>
                </a:tc>
                <a:tc>
                  <a:txBody>
                    <a:bodyPr/>
                    <a:lstStyle/>
                    <a:p>
                      <a:pPr marL="0" marR="0" algn="ctr">
                        <a:lnSpc>
                          <a:spcPct val="107000"/>
                        </a:lnSpc>
                        <a:spcBef>
                          <a:spcPts val="0"/>
                        </a:spcBef>
                        <a:spcAft>
                          <a:spcPts val="0"/>
                        </a:spcAft>
                      </a:pPr>
                      <a:r>
                        <a:rPr lang="en-IN" sz="1200" b="1" dirty="0">
                          <a:solidFill>
                            <a:schemeClr val="bg1"/>
                          </a:solidFill>
                          <a:effectLst/>
                        </a:rPr>
                        <a:t>R</a:t>
                      </a:r>
                      <a:endParaRPr lang="en-US" sz="1200" dirty="0">
                        <a:solidFill>
                          <a:schemeClr val="bg1"/>
                        </a:solidFill>
                        <a:effectLst/>
                        <a:latin typeface="Calibri" panose="020F0502020204030204" pitchFamily="34" charset="0"/>
                        <a:ea typeface="Calibri" panose="020F0502020204030204" pitchFamily="34" charset="0"/>
                        <a:cs typeface="Tunga"/>
                      </a:endParaRPr>
                    </a:p>
                  </a:txBody>
                  <a:tcPr marL="68580" marR="68580" marT="0" marB="0" anchor="ctr">
                    <a:solidFill>
                      <a:srgbClr val="1B4AC3"/>
                    </a:solidFill>
                  </a:tcPr>
                </a:tc>
                <a:tc>
                  <a:txBody>
                    <a:bodyPr/>
                    <a:lstStyle/>
                    <a:p>
                      <a:pPr marL="0" marR="0" algn="ctr">
                        <a:lnSpc>
                          <a:spcPct val="107000"/>
                        </a:lnSpc>
                        <a:spcBef>
                          <a:spcPts val="0"/>
                        </a:spcBef>
                        <a:spcAft>
                          <a:spcPts val="0"/>
                        </a:spcAft>
                      </a:pPr>
                      <a:r>
                        <a:rPr lang="en-IN" sz="1200" b="1" dirty="0">
                          <a:solidFill>
                            <a:schemeClr val="bg1"/>
                          </a:solidFill>
                          <a:effectLst/>
                        </a:rPr>
                        <a:t>F</a:t>
                      </a:r>
                      <a:endParaRPr lang="en-US" sz="1200" dirty="0">
                        <a:solidFill>
                          <a:schemeClr val="bg1"/>
                        </a:solidFill>
                        <a:effectLst/>
                        <a:latin typeface="Calibri" panose="020F0502020204030204" pitchFamily="34" charset="0"/>
                        <a:ea typeface="Calibri" panose="020F0502020204030204" pitchFamily="34" charset="0"/>
                        <a:cs typeface="Tunga"/>
                      </a:endParaRPr>
                    </a:p>
                  </a:txBody>
                  <a:tcPr marL="68580" marR="68580" marT="0" marB="0" anchor="ctr">
                    <a:solidFill>
                      <a:srgbClr val="1B4AC3"/>
                    </a:solidFill>
                  </a:tcPr>
                </a:tc>
                <a:tc>
                  <a:txBody>
                    <a:bodyPr/>
                    <a:lstStyle/>
                    <a:p>
                      <a:pPr marL="0" marR="0" algn="ctr">
                        <a:lnSpc>
                          <a:spcPct val="107000"/>
                        </a:lnSpc>
                        <a:spcBef>
                          <a:spcPts val="0"/>
                        </a:spcBef>
                        <a:spcAft>
                          <a:spcPts val="0"/>
                        </a:spcAft>
                      </a:pPr>
                      <a:r>
                        <a:rPr lang="en-IN" sz="1200" b="1" dirty="0">
                          <a:solidFill>
                            <a:schemeClr val="bg1"/>
                          </a:solidFill>
                          <a:effectLst/>
                        </a:rPr>
                        <a:t>M</a:t>
                      </a:r>
                      <a:endParaRPr lang="en-US" sz="1200" dirty="0">
                        <a:solidFill>
                          <a:schemeClr val="bg1"/>
                        </a:solidFill>
                        <a:effectLst/>
                        <a:latin typeface="Calibri" panose="020F0502020204030204" pitchFamily="34" charset="0"/>
                        <a:ea typeface="Calibri" panose="020F0502020204030204" pitchFamily="34" charset="0"/>
                        <a:cs typeface="Tunga"/>
                      </a:endParaRPr>
                    </a:p>
                  </a:txBody>
                  <a:tcPr marL="68580" marR="68580" marT="0" marB="0" anchor="ctr">
                    <a:solidFill>
                      <a:srgbClr val="1B4AC3"/>
                    </a:solidFill>
                  </a:tcPr>
                </a:tc>
                <a:tc>
                  <a:txBody>
                    <a:bodyPr/>
                    <a:lstStyle/>
                    <a:p>
                      <a:pPr marL="0" marR="0" algn="ctr">
                        <a:lnSpc>
                          <a:spcPct val="107000"/>
                        </a:lnSpc>
                        <a:spcBef>
                          <a:spcPts val="0"/>
                        </a:spcBef>
                        <a:spcAft>
                          <a:spcPts val="0"/>
                        </a:spcAft>
                      </a:pPr>
                      <a:r>
                        <a:rPr lang="en-IN" sz="1200" b="1" dirty="0">
                          <a:solidFill>
                            <a:schemeClr val="bg1"/>
                          </a:solidFill>
                          <a:effectLst/>
                        </a:rPr>
                        <a:t>RFM Group</a:t>
                      </a:r>
                      <a:endParaRPr lang="en-US" sz="1200" dirty="0">
                        <a:solidFill>
                          <a:schemeClr val="bg1"/>
                        </a:solidFill>
                        <a:effectLst/>
                        <a:latin typeface="Calibri" panose="020F0502020204030204" pitchFamily="34" charset="0"/>
                        <a:ea typeface="Calibri" panose="020F0502020204030204" pitchFamily="34" charset="0"/>
                        <a:cs typeface="Tunga"/>
                      </a:endParaRPr>
                    </a:p>
                  </a:txBody>
                  <a:tcPr marL="68580" marR="68580" marT="0" marB="0" anchor="ctr">
                    <a:solidFill>
                      <a:srgbClr val="1B4AC3"/>
                    </a:solidFill>
                  </a:tcPr>
                </a:tc>
                <a:tc>
                  <a:txBody>
                    <a:bodyPr/>
                    <a:lstStyle/>
                    <a:p>
                      <a:pPr marL="0" marR="0" algn="ctr">
                        <a:lnSpc>
                          <a:spcPct val="107000"/>
                        </a:lnSpc>
                        <a:spcBef>
                          <a:spcPts val="0"/>
                        </a:spcBef>
                        <a:spcAft>
                          <a:spcPts val="0"/>
                        </a:spcAft>
                      </a:pPr>
                      <a:r>
                        <a:rPr lang="en-IN" sz="1200" b="1" dirty="0">
                          <a:solidFill>
                            <a:schemeClr val="bg1"/>
                          </a:solidFill>
                          <a:effectLst/>
                        </a:rPr>
                        <a:t>RFM Score</a:t>
                      </a:r>
                      <a:endParaRPr lang="en-US" sz="1200" dirty="0">
                        <a:solidFill>
                          <a:schemeClr val="bg1"/>
                        </a:solidFill>
                        <a:effectLst/>
                        <a:latin typeface="Calibri" panose="020F0502020204030204" pitchFamily="34" charset="0"/>
                        <a:ea typeface="Calibri" panose="020F0502020204030204" pitchFamily="34" charset="0"/>
                        <a:cs typeface="Tunga"/>
                      </a:endParaRPr>
                    </a:p>
                  </a:txBody>
                  <a:tcPr marL="68580" marR="68580" marT="0" marB="0" anchor="ctr">
                    <a:solidFill>
                      <a:srgbClr val="1B4AC3"/>
                    </a:solidFill>
                  </a:tcPr>
                </a:tc>
                <a:extLst>
                  <a:ext uri="{0D108BD9-81ED-4DB2-BD59-A6C34878D82A}">
                    <a16:rowId xmlns:a16="http://schemas.microsoft.com/office/drawing/2014/main" val="10000"/>
                  </a:ext>
                </a:extLst>
              </a:tr>
              <a:tr h="264520">
                <a:tc>
                  <a:txBody>
                    <a:bodyPr/>
                    <a:lstStyle/>
                    <a:p>
                      <a:pPr marL="0" marR="0" algn="ctr">
                        <a:lnSpc>
                          <a:spcPct val="107000"/>
                        </a:lnSpc>
                        <a:spcBef>
                          <a:spcPts val="0"/>
                        </a:spcBef>
                        <a:spcAft>
                          <a:spcPts val="0"/>
                        </a:spcAft>
                      </a:pPr>
                      <a:r>
                        <a:rPr lang="en-IN" sz="1100" b="1" dirty="0">
                          <a:solidFill>
                            <a:schemeClr val="tx1"/>
                          </a:solidFill>
                          <a:effectLst/>
                        </a:rPr>
                        <a:t>90</a:t>
                      </a:r>
                      <a:endParaRPr lang="en-US" sz="1100" b="1"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1</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1</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1</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111</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3</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extLst>
                  <a:ext uri="{0D108BD9-81ED-4DB2-BD59-A6C34878D82A}">
                    <a16:rowId xmlns:a16="http://schemas.microsoft.com/office/drawing/2014/main" val="10001"/>
                  </a:ext>
                </a:extLst>
              </a:tr>
              <a:tr h="264520">
                <a:tc>
                  <a:txBody>
                    <a:bodyPr/>
                    <a:lstStyle/>
                    <a:p>
                      <a:pPr marL="0" marR="0" algn="ctr">
                        <a:lnSpc>
                          <a:spcPct val="107000"/>
                        </a:lnSpc>
                        <a:spcBef>
                          <a:spcPts val="0"/>
                        </a:spcBef>
                        <a:spcAft>
                          <a:spcPts val="0"/>
                        </a:spcAft>
                      </a:pPr>
                      <a:r>
                        <a:rPr lang="en-IN" sz="1100" b="1" dirty="0">
                          <a:solidFill>
                            <a:schemeClr val="tx1"/>
                          </a:solidFill>
                          <a:effectLst/>
                        </a:rPr>
                        <a:t>876</a:t>
                      </a:r>
                      <a:endParaRPr lang="en-US" sz="1100" b="1"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a:solidFill>
                            <a:schemeClr val="tx1"/>
                          </a:solidFill>
                          <a:effectLst/>
                        </a:rPr>
                        <a:t>1</a:t>
                      </a:r>
                      <a:endParaRPr lang="en-US" sz="110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a:solidFill>
                            <a:schemeClr val="tx1"/>
                          </a:solidFill>
                          <a:effectLst/>
                        </a:rPr>
                        <a:t>2</a:t>
                      </a:r>
                      <a:endParaRPr lang="en-US" sz="110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2</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122</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5</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extLst>
                  <a:ext uri="{0D108BD9-81ED-4DB2-BD59-A6C34878D82A}">
                    <a16:rowId xmlns:a16="http://schemas.microsoft.com/office/drawing/2014/main" val="10003"/>
                  </a:ext>
                </a:extLst>
              </a:tr>
              <a:tr h="264520">
                <a:tc>
                  <a:txBody>
                    <a:bodyPr/>
                    <a:lstStyle/>
                    <a:p>
                      <a:pPr marL="0" marR="0" algn="ctr">
                        <a:lnSpc>
                          <a:spcPct val="107000"/>
                        </a:lnSpc>
                        <a:spcBef>
                          <a:spcPts val="0"/>
                        </a:spcBef>
                        <a:spcAft>
                          <a:spcPts val="0"/>
                        </a:spcAft>
                      </a:pPr>
                      <a:r>
                        <a:rPr lang="en-IN" sz="1100" b="1" dirty="0">
                          <a:solidFill>
                            <a:schemeClr val="tx1"/>
                          </a:solidFill>
                          <a:effectLst/>
                        </a:rPr>
                        <a:t>4294</a:t>
                      </a:r>
                      <a:endParaRPr lang="en-US" sz="1100" b="1"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2</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2</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3</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223</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IN" sz="1100" dirty="0">
                          <a:solidFill>
                            <a:schemeClr val="tx1"/>
                          </a:solidFill>
                          <a:effectLst/>
                        </a:rPr>
                        <a:t>7</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extLst>
                  <a:ext uri="{0D108BD9-81ED-4DB2-BD59-A6C34878D82A}">
                    <a16:rowId xmlns:a16="http://schemas.microsoft.com/office/drawing/2014/main" val="4230662063"/>
                  </a:ext>
                </a:extLst>
              </a:tr>
              <a:tr h="264520">
                <a:tc>
                  <a:txBody>
                    <a:bodyPr/>
                    <a:lstStyle/>
                    <a:p>
                      <a:pPr marL="0" marR="0" algn="ctr">
                        <a:lnSpc>
                          <a:spcPct val="107000"/>
                        </a:lnSpc>
                        <a:spcBef>
                          <a:spcPts val="0"/>
                        </a:spcBef>
                        <a:spcAft>
                          <a:spcPts val="0"/>
                        </a:spcAft>
                      </a:pPr>
                      <a:r>
                        <a:rPr lang="en-US" sz="1100" b="1" dirty="0">
                          <a:solidFill>
                            <a:schemeClr val="tx1"/>
                          </a:solidFill>
                          <a:effectLst/>
                        </a:rPr>
                        <a:t>2210</a:t>
                      </a:r>
                      <a:endParaRPr lang="en-US" sz="1100" b="1"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4</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4</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2</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442</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10</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extLst>
                  <a:ext uri="{0D108BD9-81ED-4DB2-BD59-A6C34878D82A}">
                    <a16:rowId xmlns:a16="http://schemas.microsoft.com/office/drawing/2014/main" val="731209651"/>
                  </a:ext>
                </a:extLst>
              </a:tr>
              <a:tr h="264520">
                <a:tc>
                  <a:txBody>
                    <a:bodyPr/>
                    <a:lstStyle/>
                    <a:p>
                      <a:pPr marL="0" marR="0" algn="ctr">
                        <a:lnSpc>
                          <a:spcPct val="107000"/>
                        </a:lnSpc>
                        <a:spcBef>
                          <a:spcPts val="0"/>
                        </a:spcBef>
                        <a:spcAft>
                          <a:spcPts val="0"/>
                        </a:spcAft>
                      </a:pPr>
                      <a:r>
                        <a:rPr lang="en-US" sz="1100" b="1" dirty="0">
                          <a:solidFill>
                            <a:schemeClr val="tx1"/>
                          </a:solidFill>
                          <a:effectLst/>
                        </a:rPr>
                        <a:t>1432</a:t>
                      </a:r>
                      <a:endParaRPr lang="en-US" sz="1100" b="1"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4</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3</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4</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434</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tc>
                  <a:txBody>
                    <a:bodyPr/>
                    <a:lstStyle/>
                    <a:p>
                      <a:pPr marL="0" marR="0" algn="ctr">
                        <a:lnSpc>
                          <a:spcPct val="107000"/>
                        </a:lnSpc>
                        <a:spcBef>
                          <a:spcPts val="0"/>
                        </a:spcBef>
                        <a:spcAft>
                          <a:spcPts val="0"/>
                        </a:spcAft>
                      </a:pPr>
                      <a:r>
                        <a:rPr lang="en-US" sz="1100" dirty="0">
                          <a:solidFill>
                            <a:schemeClr val="tx1"/>
                          </a:solidFill>
                          <a:effectLst/>
                        </a:rPr>
                        <a:t>11</a:t>
                      </a:r>
                      <a:endParaRPr lang="en-US" sz="1100" dirty="0">
                        <a:solidFill>
                          <a:schemeClr val="tx1"/>
                        </a:solidFill>
                        <a:effectLst/>
                        <a:latin typeface="Calibri" panose="020F0502020204030204" pitchFamily="34" charset="0"/>
                        <a:ea typeface="Calibri" panose="020F0502020204030204" pitchFamily="34" charset="0"/>
                        <a:cs typeface="Tunga"/>
                      </a:endParaRPr>
                    </a:p>
                  </a:txBody>
                  <a:tcPr marL="68580" marR="68580" marT="0" marB="0" anchor="ctr"/>
                </a:tc>
                <a:extLst>
                  <a:ext uri="{0D108BD9-81ED-4DB2-BD59-A6C34878D82A}">
                    <a16:rowId xmlns:a16="http://schemas.microsoft.com/office/drawing/2014/main" val="4170882772"/>
                  </a:ext>
                </a:extLst>
              </a:tr>
            </a:tbl>
          </a:graphicData>
        </a:graphic>
      </p:graphicFrame>
      <p:grpSp>
        <p:nvGrpSpPr>
          <p:cNvPr id="24" name="Group 23">
            <a:extLst>
              <a:ext uri="{FF2B5EF4-FFF2-40B4-BE49-F238E27FC236}">
                <a16:creationId xmlns:a16="http://schemas.microsoft.com/office/drawing/2014/main" id="{4B2BA4D8-D532-6E46-A854-AFD41A7F6ABB}"/>
              </a:ext>
            </a:extLst>
          </p:cNvPr>
          <p:cNvGrpSpPr/>
          <p:nvPr/>
        </p:nvGrpSpPr>
        <p:grpSpPr>
          <a:xfrm>
            <a:off x="2246098" y="6558706"/>
            <a:ext cx="7736102" cy="299294"/>
            <a:chOff x="2355591" y="133531"/>
            <a:chExt cx="7009540" cy="382131"/>
          </a:xfrm>
          <a:solidFill>
            <a:srgbClr val="1B4AC3"/>
          </a:solidFill>
        </p:grpSpPr>
        <p:sp>
          <p:nvSpPr>
            <p:cNvPr id="25" name="Rectangle 24">
              <a:extLst>
                <a:ext uri="{FF2B5EF4-FFF2-40B4-BE49-F238E27FC236}">
                  <a16:creationId xmlns:a16="http://schemas.microsoft.com/office/drawing/2014/main" id="{D1E7104A-6107-7D47-AA2D-58803450E7DB}"/>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26" name="Rectangle 25">
              <a:extLst>
                <a:ext uri="{FF2B5EF4-FFF2-40B4-BE49-F238E27FC236}">
                  <a16:creationId xmlns:a16="http://schemas.microsoft.com/office/drawing/2014/main" id="{4855C59D-9A90-FC47-9498-678095DD8BA3}"/>
                </a:ext>
              </a:extLst>
            </p:cNvPr>
            <p:cNvSpPr>
              <a:spLocks/>
            </p:cNvSpPr>
            <p:nvPr/>
          </p:nvSpPr>
          <p:spPr>
            <a:xfrm>
              <a:off x="3758477" y="133531"/>
              <a:ext cx="1353600" cy="371245"/>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27" name="Rectangle 26">
              <a:extLst>
                <a:ext uri="{FF2B5EF4-FFF2-40B4-BE49-F238E27FC236}">
                  <a16:creationId xmlns:a16="http://schemas.microsoft.com/office/drawing/2014/main" id="{8ADB5026-93CF-A44D-8440-B4D06B13198C}"/>
                </a:ext>
              </a:extLst>
            </p:cNvPr>
            <p:cNvSpPr>
              <a:spLocks noChangeAspect="1"/>
            </p:cNvSpPr>
            <p:nvPr/>
          </p:nvSpPr>
          <p:spPr>
            <a:xfrm>
              <a:off x="5177896"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28" name="Rectangle 27">
              <a:extLst>
                <a:ext uri="{FF2B5EF4-FFF2-40B4-BE49-F238E27FC236}">
                  <a16:creationId xmlns:a16="http://schemas.microsoft.com/office/drawing/2014/main" id="{CE50558C-4746-1644-B8DF-EC7DC69C9B23}"/>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29" name="Rectangle 28">
              <a:extLst>
                <a:ext uri="{FF2B5EF4-FFF2-40B4-BE49-F238E27FC236}">
                  <a16:creationId xmlns:a16="http://schemas.microsoft.com/office/drawing/2014/main" id="{33BEFA69-19D2-904D-94A9-024132A7C9FE}"/>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Tree>
    <p:extLst>
      <p:ext uri="{BB962C8B-B14F-4D97-AF65-F5344CB8AC3E}">
        <p14:creationId xmlns:p14="http://schemas.microsoft.com/office/powerpoint/2010/main" val="35225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B468-8B6F-0246-BEF8-6C4BECF369C4}"/>
              </a:ext>
            </a:extLst>
          </p:cNvPr>
          <p:cNvSpPr>
            <a:spLocks noGrp="1"/>
          </p:cNvSpPr>
          <p:nvPr>
            <p:ph type="title"/>
          </p:nvPr>
        </p:nvSpPr>
        <p:spPr>
          <a:xfrm>
            <a:off x="838200" y="365125"/>
            <a:ext cx="10515600" cy="467833"/>
          </a:xfrm>
        </p:spPr>
        <p:txBody>
          <a:bodyPr>
            <a:normAutofit fontScale="90000"/>
          </a:bodyPr>
          <a:lstStyle/>
          <a:p>
            <a:r>
              <a:rPr lang="en-US" sz="3600" b="1" dirty="0"/>
              <a:t>Date of Purchase</a:t>
            </a:r>
          </a:p>
        </p:txBody>
      </p:sp>
      <p:sp>
        <p:nvSpPr>
          <p:cNvPr id="3" name="Content Placeholder 2">
            <a:extLst>
              <a:ext uri="{FF2B5EF4-FFF2-40B4-BE49-F238E27FC236}">
                <a16:creationId xmlns:a16="http://schemas.microsoft.com/office/drawing/2014/main" id="{CF3A3101-77FC-5140-88B1-67D573E25EBE}"/>
              </a:ext>
            </a:extLst>
          </p:cNvPr>
          <p:cNvSpPr>
            <a:spLocks noGrp="1"/>
          </p:cNvSpPr>
          <p:nvPr>
            <p:ph idx="1"/>
          </p:nvPr>
        </p:nvSpPr>
        <p:spPr>
          <a:xfrm>
            <a:off x="838200" y="1174285"/>
            <a:ext cx="10894017" cy="4351338"/>
          </a:xfrm>
        </p:spPr>
        <p:txBody>
          <a:bodyPr>
            <a:normAutofit/>
          </a:bodyPr>
          <a:lstStyle/>
          <a:p>
            <a:r>
              <a:rPr lang="en-US" sz="2000" dirty="0"/>
              <a:t>The date of purchase given in the data is the date the order is shipped. </a:t>
            </a:r>
          </a:p>
          <a:p>
            <a:r>
              <a:rPr lang="en-US" sz="2000" dirty="0"/>
              <a:t>As given in the table below, there are multiple date of purchases for a single invoice number.</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r>
              <a:rPr lang="en-US" sz="2000" dirty="0"/>
              <a:t>To calculate the recency and understand the purchasing pattern, we have considered the first date of each invoice for </a:t>
            </a:r>
            <a:r>
              <a:rPr lang="en-US" sz="2000" dirty="0" err="1"/>
              <a:t>eg</a:t>
            </a:r>
            <a:r>
              <a:rPr lang="en-US" sz="2000" dirty="0"/>
              <a:t>: December 17 in the above scenario.</a:t>
            </a:r>
          </a:p>
        </p:txBody>
      </p:sp>
      <p:sp>
        <p:nvSpPr>
          <p:cNvPr id="4" name="Slide Number Placeholder 3">
            <a:extLst>
              <a:ext uri="{FF2B5EF4-FFF2-40B4-BE49-F238E27FC236}">
                <a16:creationId xmlns:a16="http://schemas.microsoft.com/office/drawing/2014/main" id="{5A51ADEC-6238-F242-BC64-D6B4B46A1D22}"/>
              </a:ext>
            </a:extLst>
          </p:cNvPr>
          <p:cNvSpPr>
            <a:spLocks noGrp="1"/>
          </p:cNvSpPr>
          <p:nvPr>
            <p:ph type="sldNum" sz="quarter" idx="12"/>
          </p:nvPr>
        </p:nvSpPr>
        <p:spPr>
          <a:xfrm>
            <a:off x="8610600" y="6356350"/>
            <a:ext cx="2743200" cy="365125"/>
          </a:xfrm>
        </p:spPr>
        <p:txBody>
          <a:bodyPr/>
          <a:lstStyle/>
          <a:p>
            <a:fld id="{7D6BF160-D7D6-41DB-A990-C75F8EB5A56E}" type="slidenum">
              <a:rPr lang="en-IN" smtClean="0"/>
              <a:pPr/>
              <a:t>7</a:t>
            </a:fld>
            <a:endParaRPr lang="en-IN"/>
          </a:p>
        </p:txBody>
      </p:sp>
      <p:pic>
        <p:nvPicPr>
          <p:cNvPr id="7" name="Picture 6" descr="Graphical user interface, application, table&#10;&#10;Description automatically generated">
            <a:extLst>
              <a:ext uri="{FF2B5EF4-FFF2-40B4-BE49-F238E27FC236}">
                <a16:creationId xmlns:a16="http://schemas.microsoft.com/office/drawing/2014/main" id="{9ED41AFC-4EBF-9B4D-BE28-AA3B77BBE5DC}"/>
              </a:ext>
            </a:extLst>
          </p:cNvPr>
          <p:cNvPicPr>
            <a:picLocks noChangeAspect="1"/>
          </p:cNvPicPr>
          <p:nvPr/>
        </p:nvPicPr>
        <p:blipFill rotWithShape="1">
          <a:blip r:embed="rId2">
            <a:duotone>
              <a:prstClr val="black"/>
              <a:schemeClr val="accent1">
                <a:lumMod val="20000"/>
                <a:lumOff val="80000"/>
                <a:tint val="45000"/>
                <a:satMod val="400000"/>
              </a:schemeClr>
            </a:duotone>
            <a:extLst>
              <a:ext uri="{28A0092B-C50C-407E-A947-70E740481C1C}">
                <a14:useLocalDpi xmlns:a14="http://schemas.microsoft.com/office/drawing/2010/main" val="0"/>
              </a:ext>
            </a:extLst>
          </a:blip>
          <a:srcRect t="23573"/>
          <a:stretch/>
        </p:blipFill>
        <p:spPr>
          <a:xfrm>
            <a:off x="2338820" y="2116229"/>
            <a:ext cx="7643380" cy="2017584"/>
          </a:xfrm>
          <a:prstGeom prst="rect">
            <a:avLst/>
          </a:prstGeom>
          <a:ln>
            <a:solidFill>
              <a:schemeClr val="tx1"/>
            </a:solidFill>
          </a:ln>
        </p:spPr>
      </p:pic>
      <p:grpSp>
        <p:nvGrpSpPr>
          <p:cNvPr id="11" name="Group 10">
            <a:extLst>
              <a:ext uri="{FF2B5EF4-FFF2-40B4-BE49-F238E27FC236}">
                <a16:creationId xmlns:a16="http://schemas.microsoft.com/office/drawing/2014/main" id="{09AADA20-C070-3C4F-A156-A96644DB792D}"/>
              </a:ext>
            </a:extLst>
          </p:cNvPr>
          <p:cNvGrpSpPr/>
          <p:nvPr/>
        </p:nvGrpSpPr>
        <p:grpSpPr>
          <a:xfrm>
            <a:off x="2246098" y="6558706"/>
            <a:ext cx="7736102" cy="299294"/>
            <a:chOff x="2355591" y="133531"/>
            <a:chExt cx="7009540" cy="382131"/>
          </a:xfrm>
          <a:solidFill>
            <a:srgbClr val="1B4AC3"/>
          </a:solidFill>
        </p:grpSpPr>
        <p:sp>
          <p:nvSpPr>
            <p:cNvPr id="12" name="Rectangle 11">
              <a:extLst>
                <a:ext uri="{FF2B5EF4-FFF2-40B4-BE49-F238E27FC236}">
                  <a16:creationId xmlns:a16="http://schemas.microsoft.com/office/drawing/2014/main" id="{1AFFEF0C-E079-AE45-AE81-2887E0DE239B}"/>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3" name="Rectangle 12">
              <a:extLst>
                <a:ext uri="{FF2B5EF4-FFF2-40B4-BE49-F238E27FC236}">
                  <a16:creationId xmlns:a16="http://schemas.microsoft.com/office/drawing/2014/main" id="{FF8AB4BA-70CC-F842-8F0E-5065C5884284}"/>
                </a:ext>
              </a:extLst>
            </p:cNvPr>
            <p:cNvSpPr>
              <a:spLocks/>
            </p:cNvSpPr>
            <p:nvPr/>
          </p:nvSpPr>
          <p:spPr>
            <a:xfrm>
              <a:off x="3758477" y="133531"/>
              <a:ext cx="1353600" cy="371245"/>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4" name="Rectangle 13">
              <a:extLst>
                <a:ext uri="{FF2B5EF4-FFF2-40B4-BE49-F238E27FC236}">
                  <a16:creationId xmlns:a16="http://schemas.microsoft.com/office/drawing/2014/main" id="{B357F98D-93C7-4B48-ADF2-954624F3982A}"/>
                </a:ext>
              </a:extLst>
            </p:cNvPr>
            <p:cNvSpPr>
              <a:spLocks noChangeAspect="1"/>
            </p:cNvSpPr>
            <p:nvPr/>
          </p:nvSpPr>
          <p:spPr>
            <a:xfrm>
              <a:off x="5177896"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5" name="Rectangle 14">
              <a:extLst>
                <a:ext uri="{FF2B5EF4-FFF2-40B4-BE49-F238E27FC236}">
                  <a16:creationId xmlns:a16="http://schemas.microsoft.com/office/drawing/2014/main" id="{54E01331-C021-4140-854D-C9C95D337591}"/>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6" name="Rectangle 15">
              <a:extLst>
                <a:ext uri="{FF2B5EF4-FFF2-40B4-BE49-F238E27FC236}">
                  <a16:creationId xmlns:a16="http://schemas.microsoft.com/office/drawing/2014/main" id="{C883FACE-6C96-554F-8AC0-4289E741252D}"/>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pic>
        <p:nvPicPr>
          <p:cNvPr id="18" name="Graphic 17" descr="Daily calendar with solid fill">
            <a:extLst>
              <a:ext uri="{FF2B5EF4-FFF2-40B4-BE49-F238E27FC236}">
                <a16:creationId xmlns:a16="http://schemas.microsoft.com/office/drawing/2014/main" id="{32CBAD47-25DA-8B42-928F-D638471EF2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4866" y="2116229"/>
            <a:ext cx="366009" cy="366009"/>
          </a:xfrm>
          <a:prstGeom prst="rect">
            <a:avLst/>
          </a:prstGeom>
        </p:spPr>
      </p:pic>
      <p:pic>
        <p:nvPicPr>
          <p:cNvPr id="22" name="Graphic 21" descr="Blueprint with solid fill">
            <a:extLst>
              <a:ext uri="{FF2B5EF4-FFF2-40B4-BE49-F238E27FC236}">
                <a16:creationId xmlns:a16="http://schemas.microsoft.com/office/drawing/2014/main" id="{07750FB5-22B4-A849-916F-94C158DA4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77126" y="2759012"/>
            <a:ext cx="366009" cy="366009"/>
          </a:xfrm>
          <a:prstGeom prst="rect">
            <a:avLst/>
          </a:prstGeom>
        </p:spPr>
      </p:pic>
    </p:spTree>
    <p:extLst>
      <p:ext uri="{BB962C8B-B14F-4D97-AF65-F5344CB8AC3E}">
        <p14:creationId xmlns:p14="http://schemas.microsoft.com/office/powerpoint/2010/main" val="3437122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2FB7-B0B8-EB49-866D-729F5515A588}"/>
              </a:ext>
            </a:extLst>
          </p:cNvPr>
          <p:cNvSpPr>
            <a:spLocks noGrp="1"/>
          </p:cNvSpPr>
          <p:nvPr>
            <p:ph type="title"/>
          </p:nvPr>
        </p:nvSpPr>
        <p:spPr>
          <a:xfrm>
            <a:off x="838200" y="447023"/>
            <a:ext cx="10515600" cy="365126"/>
          </a:xfrm>
        </p:spPr>
        <p:txBody>
          <a:bodyPr>
            <a:normAutofit fontScale="90000"/>
          </a:bodyPr>
          <a:lstStyle/>
          <a:p>
            <a:r>
              <a:rPr lang="en-US" sz="2400" b="1" dirty="0"/>
              <a:t>Sales Pattern Analysis </a:t>
            </a:r>
          </a:p>
        </p:txBody>
      </p:sp>
      <p:sp>
        <p:nvSpPr>
          <p:cNvPr id="4" name="Slide Number Placeholder 3">
            <a:extLst>
              <a:ext uri="{FF2B5EF4-FFF2-40B4-BE49-F238E27FC236}">
                <a16:creationId xmlns:a16="http://schemas.microsoft.com/office/drawing/2014/main" id="{33A1816B-51D7-554A-8820-275F1DDCA3F5}"/>
              </a:ext>
            </a:extLst>
          </p:cNvPr>
          <p:cNvSpPr>
            <a:spLocks noGrp="1"/>
          </p:cNvSpPr>
          <p:nvPr>
            <p:ph type="sldNum" sz="quarter" idx="12"/>
          </p:nvPr>
        </p:nvSpPr>
        <p:spPr/>
        <p:txBody>
          <a:bodyPr/>
          <a:lstStyle/>
          <a:p>
            <a:fld id="{7D6BF160-D7D6-41DB-A990-C75F8EB5A56E}" type="slidenum">
              <a:rPr lang="en-IN" smtClean="0"/>
              <a:t>8</a:t>
            </a:fld>
            <a:endParaRPr lang="en-IN"/>
          </a:p>
        </p:txBody>
      </p:sp>
      <p:sp>
        <p:nvSpPr>
          <p:cNvPr id="5" name="TextBox 4">
            <a:extLst>
              <a:ext uri="{FF2B5EF4-FFF2-40B4-BE49-F238E27FC236}">
                <a16:creationId xmlns:a16="http://schemas.microsoft.com/office/drawing/2014/main" id="{F39325D2-0A5D-A641-A69C-3554599AFEEE}"/>
              </a:ext>
            </a:extLst>
          </p:cNvPr>
          <p:cNvSpPr txBox="1"/>
          <p:nvPr/>
        </p:nvSpPr>
        <p:spPr>
          <a:xfrm>
            <a:off x="9651833" y="1232897"/>
            <a:ext cx="2157875" cy="4619085"/>
          </a:xfrm>
          <a:prstGeom prst="rect">
            <a:avLst/>
          </a:prstGeom>
          <a:solidFill>
            <a:schemeClr val="accent1">
              <a:lumMod val="20000"/>
              <a:lumOff val="80000"/>
            </a:schemeClr>
          </a:solidFill>
        </p:spPr>
        <p:txBody>
          <a:bodyPr wrap="square" rtlCol="0">
            <a:spAutoFit/>
          </a:bodyPr>
          <a:lstStyle/>
          <a:p>
            <a:pPr marL="285750" indent="-285750">
              <a:lnSpc>
                <a:spcPct val="150000"/>
              </a:lnSpc>
              <a:spcBef>
                <a:spcPts val="600"/>
              </a:spcBef>
              <a:spcAft>
                <a:spcPts val="800"/>
              </a:spcAft>
              <a:buFont typeface="Arial" panose="020B0604020202020204" pitchFamily="34" charset="0"/>
              <a:buChar char="•"/>
            </a:pPr>
            <a:r>
              <a:rPr lang="en-US" sz="1400" dirty="0"/>
              <a:t>The no. of customers are i</a:t>
            </a:r>
            <a:r>
              <a:rPr lang="en-US" sz="1400" b="1" dirty="0"/>
              <a:t>ncreasing</a:t>
            </a:r>
            <a:r>
              <a:rPr lang="en-US" sz="1400" dirty="0"/>
              <a:t> in every quarter. </a:t>
            </a:r>
          </a:p>
          <a:p>
            <a:pPr marL="285750" indent="-285750">
              <a:lnSpc>
                <a:spcPct val="150000"/>
              </a:lnSpc>
              <a:spcBef>
                <a:spcPts val="600"/>
              </a:spcBef>
              <a:spcAft>
                <a:spcPts val="800"/>
              </a:spcAft>
              <a:buFont typeface="Arial" panose="020B0604020202020204" pitchFamily="34" charset="0"/>
              <a:buChar char="•"/>
            </a:pPr>
            <a:r>
              <a:rPr lang="en-US" sz="1400" dirty="0"/>
              <a:t>The no of customers </a:t>
            </a:r>
            <a:r>
              <a:rPr lang="en-US" sz="1400" b="1" dirty="0"/>
              <a:t>increased</a:t>
            </a:r>
            <a:r>
              <a:rPr lang="en-US" sz="1400" dirty="0"/>
              <a:t> rapidly in </a:t>
            </a:r>
            <a:r>
              <a:rPr lang="en-US" sz="1400" b="1" dirty="0"/>
              <a:t>2017 Q4</a:t>
            </a:r>
          </a:p>
          <a:p>
            <a:pPr marL="285750" indent="-285750">
              <a:lnSpc>
                <a:spcPct val="150000"/>
              </a:lnSpc>
              <a:spcBef>
                <a:spcPts val="600"/>
              </a:spcBef>
              <a:spcAft>
                <a:spcPts val="800"/>
              </a:spcAft>
              <a:buFont typeface="Arial" panose="020B0604020202020204" pitchFamily="34" charset="0"/>
              <a:buChar char="•"/>
            </a:pPr>
            <a:r>
              <a:rPr lang="en-US" sz="1400" dirty="0"/>
              <a:t>Majority of the new customers join during </a:t>
            </a:r>
            <a:r>
              <a:rPr lang="en-US" sz="1400" b="1" dirty="0"/>
              <a:t>first 15 days </a:t>
            </a:r>
            <a:r>
              <a:rPr lang="en-US" sz="1400" dirty="0"/>
              <a:t>in every quarter and the number </a:t>
            </a:r>
            <a:r>
              <a:rPr lang="en-US" sz="1400" b="1" dirty="0"/>
              <a:t>decreases towards the end </a:t>
            </a:r>
            <a:r>
              <a:rPr lang="en-US" sz="1400" dirty="0"/>
              <a:t>of every month.</a:t>
            </a:r>
          </a:p>
        </p:txBody>
      </p:sp>
      <p:pic>
        <p:nvPicPr>
          <p:cNvPr id="8" name="Picture 7" descr="Graphical user interface, chart, line chart&#10;&#10;Description automatically generated">
            <a:extLst>
              <a:ext uri="{FF2B5EF4-FFF2-40B4-BE49-F238E27FC236}">
                <a16:creationId xmlns:a16="http://schemas.microsoft.com/office/drawing/2014/main" id="{CFA34E38-B5F6-E84D-9A0F-713D66B0E071}"/>
              </a:ext>
            </a:extLst>
          </p:cNvPr>
          <p:cNvPicPr>
            <a:picLocks noChangeAspect="1"/>
          </p:cNvPicPr>
          <p:nvPr/>
        </p:nvPicPr>
        <p:blipFill rotWithShape="1">
          <a:blip r:embed="rId2">
            <a:extLst>
              <a:ext uri="{28A0092B-C50C-407E-A947-70E740481C1C}">
                <a14:useLocalDpi xmlns:a14="http://schemas.microsoft.com/office/drawing/2010/main" val="0"/>
              </a:ext>
            </a:extLst>
          </a:blip>
          <a:srcRect t="6675"/>
          <a:stretch/>
        </p:blipFill>
        <p:spPr>
          <a:xfrm>
            <a:off x="603125" y="812149"/>
            <a:ext cx="8652797" cy="4945063"/>
          </a:xfrm>
          <a:prstGeom prst="rect">
            <a:avLst/>
          </a:prstGeom>
        </p:spPr>
      </p:pic>
      <p:sp>
        <p:nvSpPr>
          <p:cNvPr id="9" name="Content Placeholder 2">
            <a:extLst>
              <a:ext uri="{FF2B5EF4-FFF2-40B4-BE49-F238E27FC236}">
                <a16:creationId xmlns:a16="http://schemas.microsoft.com/office/drawing/2014/main" id="{E2E7DE61-B62F-7B45-A90E-FB86ECE17E29}"/>
              </a:ext>
            </a:extLst>
          </p:cNvPr>
          <p:cNvSpPr>
            <a:spLocks noGrp="1"/>
          </p:cNvSpPr>
          <p:nvPr>
            <p:ph idx="1"/>
          </p:nvPr>
        </p:nvSpPr>
        <p:spPr>
          <a:xfrm>
            <a:off x="3223648" y="6146038"/>
            <a:ext cx="3998562" cy="420624"/>
          </a:xfrm>
        </p:spPr>
        <p:txBody>
          <a:bodyPr vert="horz" lIns="91440" tIns="45720" rIns="91440" bIns="45720" rtlCol="0">
            <a:normAutofit fontScale="85000" lnSpcReduction="10000"/>
          </a:bodyPr>
          <a:lstStyle/>
          <a:p>
            <a:pPr marL="0" indent="0">
              <a:buNone/>
            </a:pPr>
            <a:r>
              <a:rPr lang="en-US" sz="2000" kern="1200" dirty="0">
                <a:solidFill>
                  <a:schemeClr val="tx1"/>
                </a:solidFill>
                <a:latin typeface="+mn-lt"/>
                <a:ea typeface="+mn-ea"/>
                <a:cs typeface="+mn-cs"/>
              </a:rPr>
              <a:t>The no. of distinct customers per quarter</a:t>
            </a:r>
          </a:p>
        </p:txBody>
      </p:sp>
      <p:grpSp>
        <p:nvGrpSpPr>
          <p:cNvPr id="11" name="Group 10">
            <a:extLst>
              <a:ext uri="{FF2B5EF4-FFF2-40B4-BE49-F238E27FC236}">
                <a16:creationId xmlns:a16="http://schemas.microsoft.com/office/drawing/2014/main" id="{70B15090-8DFB-414E-AF13-37E61F86E7AA}"/>
              </a:ext>
            </a:extLst>
          </p:cNvPr>
          <p:cNvGrpSpPr/>
          <p:nvPr/>
        </p:nvGrpSpPr>
        <p:grpSpPr>
          <a:xfrm>
            <a:off x="2246098" y="6558706"/>
            <a:ext cx="7736102" cy="299294"/>
            <a:chOff x="2355591" y="133531"/>
            <a:chExt cx="7009540" cy="382131"/>
          </a:xfrm>
          <a:solidFill>
            <a:srgbClr val="1B4AC3"/>
          </a:solidFill>
        </p:grpSpPr>
        <p:sp>
          <p:nvSpPr>
            <p:cNvPr id="12" name="Rectangle 11">
              <a:extLst>
                <a:ext uri="{FF2B5EF4-FFF2-40B4-BE49-F238E27FC236}">
                  <a16:creationId xmlns:a16="http://schemas.microsoft.com/office/drawing/2014/main" id="{8C53E201-8A7A-1D45-9B7B-353390A5E176}"/>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3" name="Rectangle 12">
              <a:extLst>
                <a:ext uri="{FF2B5EF4-FFF2-40B4-BE49-F238E27FC236}">
                  <a16:creationId xmlns:a16="http://schemas.microsoft.com/office/drawing/2014/main" id="{51048E91-F359-D445-9EBB-BC2DCD15C6E5}"/>
                </a:ext>
              </a:extLst>
            </p:cNvPr>
            <p:cNvSpPr>
              <a:spLocks/>
            </p:cNvSpPr>
            <p:nvPr/>
          </p:nvSpPr>
          <p:spPr>
            <a:xfrm>
              <a:off x="3758477" y="133531"/>
              <a:ext cx="1353600" cy="371245"/>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4" name="Rectangle 13">
              <a:extLst>
                <a:ext uri="{FF2B5EF4-FFF2-40B4-BE49-F238E27FC236}">
                  <a16:creationId xmlns:a16="http://schemas.microsoft.com/office/drawing/2014/main" id="{C4540E74-9AD2-0043-B009-A619AD20BA28}"/>
                </a:ext>
              </a:extLst>
            </p:cNvPr>
            <p:cNvSpPr>
              <a:spLocks noChangeAspect="1"/>
            </p:cNvSpPr>
            <p:nvPr/>
          </p:nvSpPr>
          <p:spPr>
            <a:xfrm>
              <a:off x="5177896"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5" name="Rectangle 14">
              <a:extLst>
                <a:ext uri="{FF2B5EF4-FFF2-40B4-BE49-F238E27FC236}">
                  <a16:creationId xmlns:a16="http://schemas.microsoft.com/office/drawing/2014/main" id="{4CA925AA-70EE-B644-9BE9-4338C334CBE9}"/>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6" name="Rectangle 15">
              <a:extLst>
                <a:ext uri="{FF2B5EF4-FFF2-40B4-BE49-F238E27FC236}">
                  <a16:creationId xmlns:a16="http://schemas.microsoft.com/office/drawing/2014/main" id="{2C430701-A9AA-F149-BD93-83982B837F96}"/>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
        <p:nvSpPr>
          <p:cNvPr id="17" name="Rectangle 16">
            <a:extLst>
              <a:ext uri="{FF2B5EF4-FFF2-40B4-BE49-F238E27FC236}">
                <a16:creationId xmlns:a16="http://schemas.microsoft.com/office/drawing/2014/main" id="{877A915A-A63B-1847-AD2D-B1219608A9E7}"/>
              </a:ext>
            </a:extLst>
          </p:cNvPr>
          <p:cNvSpPr/>
          <p:nvPr/>
        </p:nvSpPr>
        <p:spPr>
          <a:xfrm>
            <a:off x="9651833" y="705374"/>
            <a:ext cx="2157875" cy="527523"/>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   Inferences</a:t>
            </a:r>
          </a:p>
        </p:txBody>
      </p:sp>
      <p:pic>
        <p:nvPicPr>
          <p:cNvPr id="18" name="Graphic 17" descr="Lights On outline">
            <a:extLst>
              <a:ext uri="{FF2B5EF4-FFF2-40B4-BE49-F238E27FC236}">
                <a16:creationId xmlns:a16="http://schemas.microsoft.com/office/drawing/2014/main" id="{FDD34C3F-7CD5-6D40-8CCE-BB47825760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05700" y="799119"/>
            <a:ext cx="361507" cy="361507"/>
          </a:xfrm>
          <a:prstGeom prst="rect">
            <a:avLst/>
          </a:prstGeom>
        </p:spPr>
      </p:pic>
    </p:spTree>
    <p:extLst>
      <p:ext uri="{BB962C8B-B14F-4D97-AF65-F5344CB8AC3E}">
        <p14:creationId xmlns:p14="http://schemas.microsoft.com/office/powerpoint/2010/main" val="2193076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DD026-2F1E-E941-BAA6-353519143953}"/>
              </a:ext>
            </a:extLst>
          </p:cNvPr>
          <p:cNvSpPr>
            <a:spLocks noGrp="1"/>
          </p:cNvSpPr>
          <p:nvPr>
            <p:ph type="title"/>
          </p:nvPr>
        </p:nvSpPr>
        <p:spPr>
          <a:xfrm>
            <a:off x="607727" y="291090"/>
            <a:ext cx="10515599" cy="365125"/>
          </a:xfrm>
        </p:spPr>
        <p:txBody>
          <a:bodyPr vert="horz" lIns="91440" tIns="45720" rIns="91440" bIns="45720" rtlCol="0" anchor="b">
            <a:normAutofit fontScale="90000"/>
          </a:bodyPr>
          <a:lstStyle/>
          <a:p>
            <a:r>
              <a:rPr lang="en-US" sz="2400" b="1" dirty="0"/>
              <a:t>Order Placed Analysis</a:t>
            </a:r>
          </a:p>
        </p:txBody>
      </p:sp>
      <p:sp>
        <p:nvSpPr>
          <p:cNvPr id="3" name="Content Placeholder 2">
            <a:extLst>
              <a:ext uri="{FF2B5EF4-FFF2-40B4-BE49-F238E27FC236}">
                <a16:creationId xmlns:a16="http://schemas.microsoft.com/office/drawing/2014/main" id="{084B9439-DE53-1445-B416-1EFF49119B59}"/>
              </a:ext>
            </a:extLst>
          </p:cNvPr>
          <p:cNvSpPr>
            <a:spLocks noGrp="1"/>
          </p:cNvSpPr>
          <p:nvPr>
            <p:ph idx="1"/>
          </p:nvPr>
        </p:nvSpPr>
        <p:spPr>
          <a:xfrm>
            <a:off x="3156413" y="6018664"/>
            <a:ext cx="3998562" cy="420624"/>
          </a:xfrm>
        </p:spPr>
        <p:txBody>
          <a:bodyPr vert="horz" lIns="91440" tIns="45720" rIns="91440" bIns="45720" rtlCol="0">
            <a:normAutofit/>
          </a:bodyPr>
          <a:lstStyle/>
          <a:p>
            <a:pPr marL="0" indent="0">
              <a:buNone/>
            </a:pPr>
            <a:r>
              <a:rPr lang="en-US" sz="2000" kern="1200" dirty="0">
                <a:solidFill>
                  <a:schemeClr val="tx1"/>
                </a:solidFill>
                <a:latin typeface="+mn-lt"/>
                <a:ea typeface="+mn-ea"/>
                <a:cs typeface="+mn-cs"/>
              </a:rPr>
              <a:t>No of orders placed in each month</a:t>
            </a:r>
          </a:p>
        </p:txBody>
      </p:sp>
      <p:pic>
        <p:nvPicPr>
          <p:cNvPr id="6" name="Picture 5" descr="Chart, line chart&#10;&#10;Description automatically generated">
            <a:extLst>
              <a:ext uri="{FF2B5EF4-FFF2-40B4-BE49-F238E27FC236}">
                <a16:creationId xmlns:a16="http://schemas.microsoft.com/office/drawing/2014/main" id="{CBD838AC-01D9-874A-8EB5-895DAA51EFA3}"/>
              </a:ext>
            </a:extLst>
          </p:cNvPr>
          <p:cNvPicPr>
            <a:picLocks noChangeAspect="1"/>
          </p:cNvPicPr>
          <p:nvPr/>
        </p:nvPicPr>
        <p:blipFill rotWithShape="1">
          <a:blip r:embed="rId2">
            <a:extLst>
              <a:ext uri="{28A0092B-C50C-407E-A947-70E740481C1C}">
                <a14:useLocalDpi xmlns:a14="http://schemas.microsoft.com/office/drawing/2010/main" val="0"/>
              </a:ext>
            </a:extLst>
          </a:blip>
          <a:srcRect t="7372"/>
          <a:stretch/>
        </p:blipFill>
        <p:spPr>
          <a:xfrm>
            <a:off x="607727" y="867906"/>
            <a:ext cx="8319298" cy="5150758"/>
          </a:xfrm>
          <a:prstGeom prst="rect">
            <a:avLst/>
          </a:prstGeom>
        </p:spPr>
      </p:pic>
      <p:sp>
        <p:nvSpPr>
          <p:cNvPr id="4" name="Slide Number Placeholder 3">
            <a:extLst>
              <a:ext uri="{FF2B5EF4-FFF2-40B4-BE49-F238E27FC236}">
                <a16:creationId xmlns:a16="http://schemas.microsoft.com/office/drawing/2014/main" id="{8D922BCC-CD84-F84D-981F-69E044B870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D6BF160-D7D6-41DB-A990-C75F8EB5A56E}" type="slidenum">
              <a:rPr lang="en-US" smtClean="0"/>
              <a:pPr>
                <a:spcAft>
                  <a:spcPts val="600"/>
                </a:spcAft>
              </a:pPr>
              <a:t>9</a:t>
            </a:fld>
            <a:endParaRPr lang="en-US" dirty="0"/>
          </a:p>
        </p:txBody>
      </p:sp>
      <p:sp>
        <p:nvSpPr>
          <p:cNvPr id="9" name="TextBox 8">
            <a:extLst>
              <a:ext uri="{FF2B5EF4-FFF2-40B4-BE49-F238E27FC236}">
                <a16:creationId xmlns:a16="http://schemas.microsoft.com/office/drawing/2014/main" id="{40F2708D-0E35-644B-A3E2-34A4B8593C7A}"/>
              </a:ext>
            </a:extLst>
          </p:cNvPr>
          <p:cNvSpPr txBox="1"/>
          <p:nvPr/>
        </p:nvSpPr>
        <p:spPr>
          <a:xfrm>
            <a:off x="9651833" y="1046921"/>
            <a:ext cx="2157875" cy="4942250"/>
          </a:xfrm>
          <a:prstGeom prst="rect">
            <a:avLst/>
          </a:prstGeom>
          <a:solidFill>
            <a:schemeClr val="accent1">
              <a:lumMod val="20000"/>
              <a:lumOff val="80000"/>
            </a:schemeClr>
          </a:solidFill>
        </p:spPr>
        <p:txBody>
          <a:bodyPr wrap="square" rtlCol="0">
            <a:spAutoFit/>
          </a:bodyPr>
          <a:lstStyle/>
          <a:p>
            <a:pPr marL="285750" indent="-285750">
              <a:lnSpc>
                <a:spcPct val="150000"/>
              </a:lnSpc>
              <a:spcBef>
                <a:spcPts val="600"/>
              </a:spcBef>
              <a:spcAft>
                <a:spcPts val="600"/>
              </a:spcAft>
              <a:buFont typeface="Arial" panose="020B0604020202020204" pitchFamily="34" charset="0"/>
              <a:buChar char="•"/>
            </a:pPr>
            <a:r>
              <a:rPr lang="en-US" sz="1400" dirty="0"/>
              <a:t>There is a sudden </a:t>
            </a:r>
            <a:r>
              <a:rPr lang="en-US" sz="1400" b="1" dirty="0"/>
              <a:t>increase</a:t>
            </a:r>
            <a:r>
              <a:rPr lang="en-US" sz="1400" dirty="0"/>
              <a:t> in no. of orders placed from </a:t>
            </a:r>
            <a:r>
              <a:rPr lang="en-US" sz="1400" b="1" dirty="0"/>
              <a:t>September till November.</a:t>
            </a:r>
          </a:p>
          <a:p>
            <a:pPr marL="285750" indent="-285750">
              <a:lnSpc>
                <a:spcPct val="150000"/>
              </a:lnSpc>
              <a:spcBef>
                <a:spcPts val="600"/>
              </a:spcBef>
              <a:spcAft>
                <a:spcPts val="600"/>
              </a:spcAft>
              <a:buFont typeface="Arial" panose="020B0604020202020204" pitchFamily="34" charset="0"/>
              <a:buChar char="•"/>
            </a:pPr>
            <a:r>
              <a:rPr lang="en-US" sz="1400" dirty="0"/>
              <a:t>There is a sudden </a:t>
            </a:r>
            <a:r>
              <a:rPr lang="en-US" sz="1400" b="1" dirty="0"/>
              <a:t>decrease</a:t>
            </a:r>
            <a:r>
              <a:rPr lang="en-US" sz="1400" dirty="0"/>
              <a:t> in no. of orders placed in </a:t>
            </a:r>
            <a:r>
              <a:rPr lang="en-US" sz="1400" b="1" dirty="0"/>
              <a:t>December </a:t>
            </a:r>
          </a:p>
          <a:p>
            <a:pPr marL="285750" indent="-285750">
              <a:lnSpc>
                <a:spcPct val="150000"/>
              </a:lnSpc>
              <a:spcBef>
                <a:spcPts val="600"/>
              </a:spcBef>
              <a:spcAft>
                <a:spcPts val="600"/>
              </a:spcAft>
              <a:buFont typeface="Arial" panose="020B0604020202020204" pitchFamily="34" charset="0"/>
              <a:buChar char="•"/>
            </a:pPr>
            <a:r>
              <a:rPr lang="en-US" sz="1400" dirty="0"/>
              <a:t>This can be a seasonal effect where the number of orders </a:t>
            </a:r>
            <a:r>
              <a:rPr lang="en-US" sz="1400" b="1" dirty="0"/>
              <a:t>increases by 50% in Sep, Oct &amp; Nov</a:t>
            </a:r>
            <a:r>
              <a:rPr lang="en-US" sz="1400" dirty="0"/>
              <a:t>.</a:t>
            </a:r>
          </a:p>
        </p:txBody>
      </p:sp>
      <p:grpSp>
        <p:nvGrpSpPr>
          <p:cNvPr id="14" name="Group 13">
            <a:extLst>
              <a:ext uri="{FF2B5EF4-FFF2-40B4-BE49-F238E27FC236}">
                <a16:creationId xmlns:a16="http://schemas.microsoft.com/office/drawing/2014/main" id="{E276A936-A62D-484D-9EDF-87A340A4498A}"/>
              </a:ext>
            </a:extLst>
          </p:cNvPr>
          <p:cNvGrpSpPr/>
          <p:nvPr/>
        </p:nvGrpSpPr>
        <p:grpSpPr>
          <a:xfrm>
            <a:off x="2246098" y="6558706"/>
            <a:ext cx="7736102" cy="299294"/>
            <a:chOff x="2355591" y="133531"/>
            <a:chExt cx="7009540" cy="382131"/>
          </a:xfrm>
          <a:solidFill>
            <a:srgbClr val="1B4AC3"/>
          </a:solidFill>
        </p:grpSpPr>
        <p:sp>
          <p:nvSpPr>
            <p:cNvPr id="15" name="Rectangle 14">
              <a:extLst>
                <a:ext uri="{FF2B5EF4-FFF2-40B4-BE49-F238E27FC236}">
                  <a16:creationId xmlns:a16="http://schemas.microsoft.com/office/drawing/2014/main" id="{71264EB9-C174-5248-8D49-B48928DCEE9B}"/>
                </a:ext>
              </a:extLst>
            </p:cNvPr>
            <p:cNvSpPr/>
            <p:nvPr/>
          </p:nvSpPr>
          <p:spPr>
            <a:xfrm>
              <a:off x="2355591" y="141514"/>
              <a:ext cx="1356438" cy="37124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900" dirty="0"/>
                <a:t>Our Objective &amp; </a:t>
              </a:r>
            </a:p>
            <a:p>
              <a:pPr lvl="0" algn="ctr">
                <a:lnSpc>
                  <a:spcPct val="100000"/>
                </a:lnSpc>
              </a:pPr>
              <a:r>
                <a:rPr lang="en-US" sz="900" dirty="0"/>
                <a:t>Understanding of data</a:t>
              </a:r>
            </a:p>
          </p:txBody>
        </p:sp>
        <p:sp>
          <p:nvSpPr>
            <p:cNvPr id="16" name="Rectangle 15">
              <a:extLst>
                <a:ext uri="{FF2B5EF4-FFF2-40B4-BE49-F238E27FC236}">
                  <a16:creationId xmlns:a16="http://schemas.microsoft.com/office/drawing/2014/main" id="{C3C6EF4E-A4FE-3741-A82A-DC08AD4B365E}"/>
                </a:ext>
              </a:extLst>
            </p:cNvPr>
            <p:cNvSpPr>
              <a:spLocks/>
            </p:cNvSpPr>
            <p:nvPr/>
          </p:nvSpPr>
          <p:spPr>
            <a:xfrm>
              <a:off x="3758477" y="133531"/>
              <a:ext cx="1353600" cy="371245"/>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IN" sz="900" dirty="0"/>
                <a:t>EDA</a:t>
              </a:r>
              <a:endParaRPr lang="en-US" sz="900" dirty="0"/>
            </a:p>
          </p:txBody>
        </p:sp>
        <p:sp>
          <p:nvSpPr>
            <p:cNvPr id="17" name="Rectangle 16">
              <a:extLst>
                <a:ext uri="{FF2B5EF4-FFF2-40B4-BE49-F238E27FC236}">
                  <a16:creationId xmlns:a16="http://schemas.microsoft.com/office/drawing/2014/main" id="{DD35E289-4E62-3A4D-8BA7-27B5D23D0471}"/>
                </a:ext>
              </a:extLst>
            </p:cNvPr>
            <p:cNvSpPr>
              <a:spLocks noChangeAspect="1"/>
            </p:cNvSpPr>
            <p:nvPr/>
          </p:nvSpPr>
          <p:spPr>
            <a:xfrm>
              <a:off x="5177896"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Model Building</a:t>
              </a:r>
              <a:endParaRPr lang="en-US" sz="900" dirty="0"/>
            </a:p>
          </p:txBody>
        </p:sp>
        <p:sp>
          <p:nvSpPr>
            <p:cNvPr id="18" name="Rectangle 17">
              <a:extLst>
                <a:ext uri="{FF2B5EF4-FFF2-40B4-BE49-F238E27FC236}">
                  <a16:creationId xmlns:a16="http://schemas.microsoft.com/office/drawing/2014/main" id="{C9176585-0E5B-3942-9797-15D792A1DC58}"/>
                </a:ext>
              </a:extLst>
            </p:cNvPr>
            <p:cNvSpPr>
              <a:spLocks noChangeAspect="1"/>
            </p:cNvSpPr>
            <p:nvPr/>
          </p:nvSpPr>
          <p:spPr>
            <a:xfrm>
              <a:off x="6602995" y="147318"/>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Cluster Analysis</a:t>
              </a:r>
              <a:endParaRPr lang="en-US" sz="900" dirty="0"/>
            </a:p>
          </p:txBody>
        </p:sp>
        <p:sp>
          <p:nvSpPr>
            <p:cNvPr id="19" name="Rectangle 18">
              <a:extLst>
                <a:ext uri="{FF2B5EF4-FFF2-40B4-BE49-F238E27FC236}">
                  <a16:creationId xmlns:a16="http://schemas.microsoft.com/office/drawing/2014/main" id="{77E6F1DA-EF67-6544-90F8-3E0C0CAB847E}"/>
                </a:ext>
              </a:extLst>
            </p:cNvPr>
            <p:cNvSpPr>
              <a:spLocks noChangeAspect="1"/>
            </p:cNvSpPr>
            <p:nvPr/>
          </p:nvSpPr>
          <p:spPr>
            <a:xfrm>
              <a:off x="8011531" y="144415"/>
              <a:ext cx="1353600" cy="368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Business Insights</a:t>
              </a:r>
              <a:endParaRPr lang="en-US" sz="900" dirty="0"/>
            </a:p>
          </p:txBody>
        </p:sp>
      </p:grpSp>
      <p:sp>
        <p:nvSpPr>
          <p:cNvPr id="32" name="Rectangle 31">
            <a:extLst>
              <a:ext uri="{FF2B5EF4-FFF2-40B4-BE49-F238E27FC236}">
                <a16:creationId xmlns:a16="http://schemas.microsoft.com/office/drawing/2014/main" id="{DE93B8D3-54EB-2F45-A971-70A44D610FE2}"/>
              </a:ext>
            </a:extLst>
          </p:cNvPr>
          <p:cNvSpPr/>
          <p:nvPr/>
        </p:nvSpPr>
        <p:spPr>
          <a:xfrm>
            <a:off x="9651833" y="705374"/>
            <a:ext cx="2157875" cy="361507"/>
          </a:xfrm>
          <a:prstGeom prst="rect">
            <a:avLst/>
          </a:prstGeom>
          <a:solidFill>
            <a:srgbClr val="1B4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   Inferences</a:t>
            </a:r>
          </a:p>
        </p:txBody>
      </p:sp>
      <p:pic>
        <p:nvPicPr>
          <p:cNvPr id="33" name="Graphic 32" descr="Lights On outline">
            <a:extLst>
              <a:ext uri="{FF2B5EF4-FFF2-40B4-BE49-F238E27FC236}">
                <a16:creationId xmlns:a16="http://schemas.microsoft.com/office/drawing/2014/main" id="{9DBCDAB6-EA19-5745-9CCC-B869B1EDC7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71023" y="689276"/>
            <a:ext cx="361507" cy="361507"/>
          </a:xfrm>
          <a:prstGeom prst="rect">
            <a:avLst/>
          </a:prstGeom>
        </p:spPr>
      </p:pic>
    </p:spTree>
    <p:extLst>
      <p:ext uri="{BB962C8B-B14F-4D97-AF65-F5344CB8AC3E}">
        <p14:creationId xmlns:p14="http://schemas.microsoft.com/office/powerpoint/2010/main" val="627266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9093</TotalTime>
  <Words>2693</Words>
  <Application>Microsoft Macintosh PowerPoint</Application>
  <PresentationFormat>Widescreen</PresentationFormat>
  <Paragraphs>565</Paragraphs>
  <Slides>21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E-Commerce Analytics</vt:lpstr>
      <vt:lpstr>Table of Content</vt:lpstr>
      <vt:lpstr>Our Objective &amp; Understanding of data</vt:lpstr>
      <vt:lpstr>Exploratory Data Analysis</vt:lpstr>
      <vt:lpstr>PowerPoint Presentation</vt:lpstr>
      <vt:lpstr>PowerPoint Presentation</vt:lpstr>
      <vt:lpstr>Date of Purchase</vt:lpstr>
      <vt:lpstr>Sales Pattern Analysis </vt:lpstr>
      <vt:lpstr>Order Placed Analysis</vt:lpstr>
      <vt:lpstr>Order Time Analysis</vt:lpstr>
      <vt:lpstr>Model Building</vt:lpstr>
      <vt:lpstr>Model #1 – K-Means</vt:lpstr>
      <vt:lpstr>Model #2 - PCA + K-Means </vt:lpstr>
      <vt:lpstr>PowerPoint Presentation</vt:lpstr>
      <vt:lpstr>Model Selection</vt:lpstr>
      <vt:lpstr>Cluster Analysis</vt:lpstr>
      <vt:lpstr>PowerPoint Presentation</vt:lpstr>
      <vt:lpstr>Sales Pattern Analysis</vt:lpstr>
      <vt:lpstr>Business Insights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Analytics</dc:title>
  <dc:creator>Sugam Sehgal</dc:creator>
  <cp:lastModifiedBy>Lavleen Sehgal</cp:lastModifiedBy>
  <cp:revision>19</cp:revision>
  <dcterms:created xsi:type="dcterms:W3CDTF">2021-10-09T16:16:51Z</dcterms:created>
  <dcterms:modified xsi:type="dcterms:W3CDTF">2021-11-21T20:32:13Z</dcterms:modified>
</cp:coreProperties>
</file>